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3" r:id="rId17"/>
    <p:sldId id="332" r:id="rId18"/>
    <p:sldId id="334" r:id="rId19"/>
    <p:sldId id="335" r:id="rId20"/>
    <p:sldId id="336" r:id="rId21"/>
    <p:sldId id="338" r:id="rId22"/>
    <p:sldId id="339" r:id="rId23"/>
    <p:sldId id="337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389" r:id="rId74"/>
    <p:sldId id="390" r:id="rId75"/>
    <p:sldId id="391" r:id="rId76"/>
    <p:sldId id="392" r:id="rId77"/>
    <p:sldId id="393" r:id="rId78"/>
    <p:sldId id="394" r:id="rId79"/>
    <p:sldId id="395" r:id="rId80"/>
    <p:sldId id="396" r:id="rId81"/>
    <p:sldId id="397" r:id="rId82"/>
    <p:sldId id="398" r:id="rId83"/>
    <p:sldId id="399" r:id="rId84"/>
    <p:sldId id="400" r:id="rId85"/>
    <p:sldId id="401" r:id="rId86"/>
    <p:sldId id="402" r:id="rId87"/>
    <p:sldId id="403" r:id="rId88"/>
    <p:sldId id="404" r:id="rId89"/>
    <p:sldId id="405" r:id="rId90"/>
    <p:sldId id="406" r:id="rId91"/>
    <p:sldId id="407" r:id="rId92"/>
    <p:sldId id="408" r:id="rId93"/>
    <p:sldId id="409" r:id="rId94"/>
    <p:sldId id="410" r:id="rId95"/>
    <p:sldId id="411" r:id="rId96"/>
    <p:sldId id="412" r:id="rId97"/>
    <p:sldId id="413" r:id="rId98"/>
    <p:sldId id="414" r:id="rId99"/>
    <p:sldId id="415" r:id="rId100"/>
    <p:sldId id="416" r:id="rId101"/>
    <p:sldId id="417" r:id="rId102"/>
    <p:sldId id="418" r:id="rId103"/>
    <p:sldId id="419" r:id="rId104"/>
    <p:sldId id="420" r:id="rId105"/>
    <p:sldId id="421" r:id="rId106"/>
    <p:sldId id="422" r:id="rId107"/>
    <p:sldId id="423" r:id="rId108"/>
    <p:sldId id="424" r:id="rId109"/>
    <p:sldId id="425" r:id="rId110"/>
    <p:sldId id="426" r:id="rId111"/>
    <p:sldId id="427" r:id="rId112"/>
    <p:sldId id="428" r:id="rId113"/>
    <p:sldId id="429" r:id="rId114"/>
    <p:sldId id="430" r:id="rId115"/>
    <p:sldId id="431" r:id="rId116"/>
    <p:sldId id="432" r:id="rId117"/>
    <p:sldId id="433" r:id="rId118"/>
    <p:sldId id="434" r:id="rId119"/>
    <p:sldId id="435" r:id="rId120"/>
    <p:sldId id="436" r:id="rId121"/>
    <p:sldId id="437" r:id="rId122"/>
    <p:sldId id="438" r:id="rId123"/>
    <p:sldId id="439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4660"/>
  </p:normalViewPr>
  <p:slideViewPr>
    <p:cSldViewPr snapToGrid="0">
      <p:cViewPr>
        <p:scale>
          <a:sx n="66" d="100"/>
          <a:sy n="66" d="100"/>
        </p:scale>
        <p:origin x="2202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EE6C-819D-1F77-83A8-4F4EB5C38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032D1-0660-3939-6ABA-B860BBD5C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A8A4-F127-530E-A83F-A5A10E571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B6910-5531-7B16-6A0E-D45B15DA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8B73D-FCEB-F7A2-CFFF-639CBC66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28AB-40DB-37F7-4FDE-31995BC8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6CAE3-212F-4B94-38F3-81E4CECBA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3E71E-1456-F3C7-5787-BD8C2E3A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F3C2B-9424-AAC3-5066-73B78A21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029C-0A5A-C0D1-5046-69F2B2A04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05AB6E-4EC6-EA87-9A85-FDE0C7E98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452E0-7C8B-365B-FCB0-8BBA8619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2744-C83A-090F-52FD-90A09511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34C6C-8AC6-5A6E-2683-91A76660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778B2-51B5-71F7-4F5E-00E74C5F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2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76AA-2B30-C131-962E-8ABCCAA3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0772-A295-0187-65C6-23EC99496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5E28F-894C-79DF-EADC-639683C7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80DB5-E609-A9BB-6F31-FD92459C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EC8BE-2F74-D88B-DF5D-BFADE01B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5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5FCF-B70F-0450-0CD1-49D71CC1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93A1A-8A8F-3B34-1128-DC029B202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5771-C22A-7A9C-0F4D-74A3BE7D6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9BFB3-B209-19D1-4E1D-985F2E594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F171C-4CA2-AC0C-7F63-6B6698E3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ABC2-B502-CDF5-417D-DA5D6F04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2E7C-E3A7-BDC2-520C-7134D229E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CB27-B9B9-39A4-326A-567831F38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59FC1-CF75-5E67-5DE1-BBF1AE93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7C7EB-519A-A7A7-E2A5-5CE1BCCD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B49E4-093F-89D8-E78C-E7EE3189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9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09B3-018B-78B3-AA16-B76D2817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FA74-1453-3305-D1F6-68BC0153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A5870-35B3-BF7C-2970-01712C371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91565-98E9-A6DA-EAFA-7431474CB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79003-B62C-0733-B45D-67B0B9005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24154-E677-A295-E6A7-13C978BE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58CB1D-3EB2-E9A7-131D-C5B6A5C1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31ABC-84CC-2297-0223-89BC9A28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4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A97D-7A8F-996A-B73F-3D63CA1E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277DC-E36D-4D88-5668-4611DB56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DD246-47FA-E3C3-32A5-9B07C1C5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4F561-0CB1-F3CD-054B-76E7292B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8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07A87-1EA4-4819-2009-64939681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1F76D3-81B7-485A-69ED-5EF9BEDD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54AE-A388-EA64-9156-EE0CE419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5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1060-1375-D603-4B9F-EBA48126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10A3-66B7-DCE1-0A1F-2A71CA9C3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0990A-DBD0-CDD4-74CF-8A5D34BCC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24E8F-04C7-5F66-AB05-4A98AAF3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1A971-8C27-F079-E82E-DB57AEA82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3570A-CE2D-1CC9-9520-150FD215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2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3861-D95D-8180-1F94-4ECC631A1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49E0C-A583-5C44-D96E-ECB521D0B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B4FA5-1FBC-42B1-29F3-B042393A2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7F5CD-D2C3-9212-0F06-1CF93517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689C8-BFF2-AD33-D09B-4A2A99D9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B8C1E-2EF7-C65D-B3AD-29973FE3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30BF0-F3E4-146D-7B00-813A5B8A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BBAB8-289F-E83E-00F7-59A32CAEA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7BEF0-F6B5-A7B1-BA87-8A360FEB8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618DA-1810-7AC7-9EF5-2A7D3DC8C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A4496-BF25-81C7-A34D-503C49ADD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9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5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javascript.info/types#bigint-typ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vascript.info/comparison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script.info/function-basics#functions-comments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hyperlink" Target="https://developer.mozilla.org/en-US/docs/Web/JavaScript/Reference/Global_Objects/Math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" TargetMode="External"/><Relationship Id="rId2" Type="http://schemas.openxmlformats.org/officeDocument/2006/relationships/hyperlink" Target="https://ecma-international.org/publications-and-standards/standards/ecma-262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aniuse.com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jpe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Fonaments de </a:t>
            </a:r>
            <a:br>
              <a:rPr lang="en-US" sz="4400">
                <a:solidFill>
                  <a:schemeClr val="tx2"/>
                </a:solidFill>
              </a:rPr>
            </a:br>
            <a:r>
              <a:rPr lang="en-US" sz="4400">
                <a:solidFill>
                  <a:schemeClr val="tx2"/>
                </a:solidFill>
              </a:rPr>
              <a:t>JavaScript</a:t>
            </a:r>
            <a:endParaRPr lang="en-US" sz="4400" i="1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UF1</a:t>
            </a:r>
            <a:endParaRPr lang="en-US" sz="1800" dirty="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MP6 – </a:t>
            </a:r>
            <a:r>
              <a:rPr lang="en-US" sz="1800" dirty="0" err="1">
                <a:solidFill>
                  <a:schemeClr val="tx2"/>
                </a:solidFill>
              </a:rPr>
              <a:t>Desenvolupament</a:t>
            </a:r>
            <a:r>
              <a:rPr lang="en-US" sz="1800" dirty="0">
                <a:solidFill>
                  <a:schemeClr val="tx2"/>
                </a:solidFill>
              </a:rPr>
              <a:t> web </a:t>
            </a:r>
            <a:r>
              <a:rPr lang="en-US" sz="1800" dirty="0" err="1">
                <a:solidFill>
                  <a:schemeClr val="tx2"/>
                </a:solidFill>
              </a:rPr>
              <a:t>en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entorn</a:t>
            </a:r>
            <a:r>
              <a:rPr lang="en-US" sz="1800" dirty="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 dirty="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Professor: Albert Guardiola </a:t>
            </a:r>
            <a:r>
              <a:rPr lang="en-US" sz="1800" dirty="0" err="1">
                <a:solidFill>
                  <a:schemeClr val="tx2"/>
                </a:solidFill>
              </a:rPr>
              <a:t>Escrihuela</a:t>
            </a:r>
            <a:endParaRPr lang="en-US" sz="1800" dirty="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86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MODE ESTRICTE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367AEB-41CC-960D-89DC-6507C98C1812}"/>
              </a:ext>
            </a:extLst>
          </p:cNvPr>
          <p:cNvSpPr txBox="1">
            <a:spLocks/>
          </p:cNvSpPr>
          <p:nvPr/>
        </p:nvSpPr>
        <p:spPr>
          <a:xfrm>
            <a:off x="1122521" y="1560534"/>
            <a:ext cx="9853801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El mode estricte desactiva la retro-compatibilitat amb codi antic (pre-ES5).</a:t>
            </a: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F886F57-C049-1F27-BD72-871E1368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87" y="2729066"/>
            <a:ext cx="1208133" cy="120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lose, window, cancel, error, red, rounded, square icon - Download on  Iconfinder">
            <a:extLst>
              <a:ext uri="{FF2B5EF4-FFF2-40B4-BE49-F238E27FC236}">
                <a16:creationId xmlns:a16="http://schemas.microsoft.com/office/drawing/2014/main" id="{06F1B2B0-6F0D-C7A3-3A26-FD668E77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84" y="4380385"/>
            <a:ext cx="1356563" cy="135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74F432-5D75-FC1C-59B6-8B31232BD4D5}"/>
              </a:ext>
            </a:extLst>
          </p:cNvPr>
          <p:cNvSpPr txBox="1"/>
          <p:nvPr/>
        </p:nvSpPr>
        <p:spPr>
          <a:xfrm>
            <a:off x="1677761" y="2680540"/>
            <a:ext cx="6098720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i="1" dirty="0">
                <a:solidFill>
                  <a:srgbClr val="848BBD"/>
                </a:solidFill>
                <a:effectLst/>
                <a:latin typeface="Consolas" panose="020B0609020204030204" pitchFamily="49" charset="0"/>
              </a:rPr>
              <a:t>// note: no "use strict" in this example</a:t>
            </a: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EE2FA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1" dirty="0">
                <a:solidFill>
                  <a:srgbClr val="848BBD"/>
                </a:solidFill>
                <a:effectLst/>
                <a:latin typeface="Consolas" panose="020B0609020204030204" pitchFamily="49" charset="0"/>
              </a:rPr>
              <a:t>// the variable "num" is created if it didn't exist </a:t>
            </a: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i="1" dirty="0">
                <a:solidFill>
                  <a:srgbClr val="848BBD"/>
                </a:solidFill>
                <a:effectLst/>
                <a:latin typeface="Consolas" panose="020B0609020204030204" pitchFamily="49" charset="0"/>
              </a:rPr>
              <a:t>//5</a:t>
            </a: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A8D3A-6FB9-65A4-200F-2824E7E40337}"/>
              </a:ext>
            </a:extLst>
          </p:cNvPr>
          <p:cNvSpPr txBox="1"/>
          <p:nvPr/>
        </p:nvSpPr>
        <p:spPr>
          <a:xfrm>
            <a:off x="4727121" y="4905435"/>
            <a:ext cx="6098720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F8B39"/>
                </a:solidFill>
                <a:effectLst/>
                <a:latin typeface="Consolas" panose="020B0609020204030204" pitchFamily="49" charset="0"/>
              </a:rPr>
              <a:t>"use strict"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EE2FA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1" dirty="0">
                <a:solidFill>
                  <a:srgbClr val="848BBD"/>
                </a:solidFill>
                <a:effectLst/>
                <a:latin typeface="Consolas" panose="020B0609020204030204" pitchFamily="49" charset="0"/>
              </a:rPr>
              <a:t>// error: num is not defined</a:t>
            </a: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1026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LA GESTIÓ D’EVENTS: DIAGRAMA</a:t>
            </a:r>
          </a:p>
        </p:txBody>
      </p:sp>
      <p:pic>
        <p:nvPicPr>
          <p:cNvPr id="1030" name="Picture 6" descr="Ventana del Navegador - Introducción a la Informática - ISIV">
            <a:extLst>
              <a:ext uri="{FF2B5EF4-FFF2-40B4-BE49-F238E27FC236}">
                <a16:creationId xmlns:a16="http://schemas.microsoft.com/office/drawing/2014/main" id="{3868C236-ABB8-FE68-7207-7462FE4F0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164" y="1605444"/>
            <a:ext cx="3441094" cy="193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238462-9E01-F957-2F7F-70E4A399B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798" y="817931"/>
            <a:ext cx="1688219" cy="16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tepad Basic Rounded Lineal icon | Freepik">
            <a:extLst>
              <a:ext uri="{FF2B5EF4-FFF2-40B4-BE49-F238E27FC236}">
                <a16:creationId xmlns:a16="http://schemas.microsoft.com/office/drawing/2014/main" id="{5168C23F-B52E-40AB-A6B3-63F7A90C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58" y="3798205"/>
            <a:ext cx="960918" cy="9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4A338421-9F59-81D2-69B2-62F0E3C31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2337" y="3699487"/>
            <a:ext cx="3665023" cy="129988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rgbClr val="00B050"/>
                </a:solidFill>
              </a:rPr>
              <a:t>El navegador registra una associació entre:</a:t>
            </a:r>
          </a:p>
          <a:p>
            <a:pPr algn="l"/>
            <a:r>
              <a:rPr lang="en-US" sz="1800" b="1" i="1">
                <a:solidFill>
                  <a:srgbClr val="00B050"/>
                </a:solidFill>
              </a:rPr>
              <a:t>element-event-handler</a:t>
            </a: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9844A1EE-BB92-91D9-8ADF-7952D4F878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60020" y="3629635"/>
            <a:ext cx="4001055" cy="1741086"/>
          </a:xfrm>
          <a:prstGeom prst="bentConnector3">
            <a:avLst>
              <a:gd name="adj1" fmla="val 19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ubtítulo 2">
            <a:extLst>
              <a:ext uri="{FF2B5EF4-FFF2-40B4-BE49-F238E27FC236}">
                <a16:creationId xmlns:a16="http://schemas.microsoft.com/office/drawing/2014/main" id="{B12D2100-858A-7119-29CA-1EFD547073A1}"/>
              </a:ext>
            </a:extLst>
          </p:cNvPr>
          <p:cNvSpPr txBox="1">
            <a:spLocks/>
          </p:cNvSpPr>
          <p:nvPr/>
        </p:nvSpPr>
        <p:spPr>
          <a:xfrm>
            <a:off x="10592548" y="2292500"/>
            <a:ext cx="1550799" cy="1299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FFC000"/>
                </a:solidFill>
              </a:rPr>
              <a:t>Quan </a:t>
            </a:r>
            <a:r>
              <a:rPr lang="en-US" sz="1800" b="1" i="1">
                <a:solidFill>
                  <a:srgbClr val="FFC000"/>
                </a:solidFill>
              </a:rPr>
              <a:t>l’element</a:t>
            </a:r>
            <a:r>
              <a:rPr lang="en-US" sz="1800" b="1">
                <a:solidFill>
                  <a:srgbClr val="FFC000"/>
                </a:solidFill>
              </a:rPr>
              <a:t> emet un event</a:t>
            </a:r>
            <a:endParaRPr lang="en-US" sz="1800" b="1" i="1">
              <a:solidFill>
                <a:srgbClr val="FFC000"/>
              </a:solidFill>
            </a:endParaRP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3FC115BC-370B-453F-2ADF-861661E39004}"/>
              </a:ext>
            </a:extLst>
          </p:cNvPr>
          <p:cNvSpPr txBox="1">
            <a:spLocks/>
          </p:cNvSpPr>
          <p:nvPr/>
        </p:nvSpPr>
        <p:spPr>
          <a:xfrm>
            <a:off x="5954154" y="4931272"/>
            <a:ext cx="1550799" cy="1299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FFC000"/>
                </a:solidFill>
              </a:rPr>
              <a:t>El navegador crida el handler</a:t>
            </a:r>
            <a:endParaRPr lang="en-US" sz="1800" b="1" i="1">
              <a:solidFill>
                <a:srgbClr val="FFC000"/>
              </a:solidFill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0E50C8A-4EB9-7383-4D51-7C236E342A61}"/>
              </a:ext>
            </a:extLst>
          </p:cNvPr>
          <p:cNvSpPr/>
          <p:nvPr/>
        </p:nvSpPr>
        <p:spPr>
          <a:xfrm>
            <a:off x="779794" y="1504034"/>
            <a:ext cx="5134635" cy="4434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523193F0-757B-DC1B-04C2-0B44D9E29F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48268" y="2443440"/>
            <a:ext cx="2753764" cy="1288035"/>
          </a:xfrm>
          <a:prstGeom prst="bentConnector3">
            <a:avLst>
              <a:gd name="adj1" fmla="val 9980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Imagen 121">
            <a:extLst>
              <a:ext uri="{FF2B5EF4-FFF2-40B4-BE49-F238E27FC236}">
                <a16:creationId xmlns:a16="http://schemas.microsoft.com/office/drawing/2014/main" id="{D9A06798-F7FD-6A15-D878-68E3B957A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84" y="1556001"/>
            <a:ext cx="4873496" cy="508681"/>
          </a:xfrm>
          <a:prstGeom prst="rect">
            <a:avLst/>
          </a:prstGeom>
        </p:spPr>
      </p:pic>
      <p:pic>
        <p:nvPicPr>
          <p:cNvPr id="126" name="Imagen 125">
            <a:extLst>
              <a:ext uri="{FF2B5EF4-FFF2-40B4-BE49-F238E27FC236}">
                <a16:creationId xmlns:a16="http://schemas.microsoft.com/office/drawing/2014/main" id="{1F8BD74A-BBA7-8226-4519-B47E8912A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17" y="2415766"/>
            <a:ext cx="3648833" cy="953583"/>
          </a:xfrm>
          <a:prstGeom prst="rect">
            <a:avLst/>
          </a:prstGeom>
        </p:spPr>
      </p:pic>
      <p:cxnSp>
        <p:nvCxnSpPr>
          <p:cNvPr id="1029" name="Conector: angular 1028">
            <a:extLst>
              <a:ext uri="{FF2B5EF4-FFF2-40B4-BE49-F238E27FC236}">
                <a16:creationId xmlns:a16="http://schemas.microsoft.com/office/drawing/2014/main" id="{A4F9962A-C3FE-FDB3-20E2-278B5EC2B218}"/>
              </a:ext>
            </a:extLst>
          </p:cNvPr>
          <p:cNvCxnSpPr>
            <a:cxnSpLocks/>
          </p:cNvCxnSpPr>
          <p:nvPr/>
        </p:nvCxnSpPr>
        <p:spPr>
          <a:xfrm rot="10800000">
            <a:off x="2584598" y="3269682"/>
            <a:ext cx="3082399" cy="2164361"/>
          </a:xfrm>
          <a:prstGeom prst="bentConnector3">
            <a:avLst>
              <a:gd name="adj1" fmla="val 9981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045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OBJECTE D’ESDEVENIMENT</a:t>
            </a:r>
          </a:p>
        </p:txBody>
      </p:sp>
      <p:pic>
        <p:nvPicPr>
          <p:cNvPr id="1030" name="Picture 6" descr="Ventana del Navegador - Introducción a la Informática - ISIV">
            <a:extLst>
              <a:ext uri="{FF2B5EF4-FFF2-40B4-BE49-F238E27FC236}">
                <a16:creationId xmlns:a16="http://schemas.microsoft.com/office/drawing/2014/main" id="{3868C236-ABB8-FE68-7207-7462FE4F0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961" y="1649261"/>
            <a:ext cx="4841017" cy="27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238462-9E01-F957-2F7F-70E4A399B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42" y="1076709"/>
            <a:ext cx="1688219" cy="16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tepad Basic Rounded Lineal icon | Freepik">
            <a:extLst>
              <a:ext uri="{FF2B5EF4-FFF2-40B4-BE49-F238E27FC236}">
                <a16:creationId xmlns:a16="http://schemas.microsoft.com/office/drawing/2014/main" id="{5168C23F-B52E-40AB-A6B3-63F7A90C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83" y="3231136"/>
            <a:ext cx="1502612" cy="150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4A338421-9F59-81D2-69B2-62F0E3C31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6545" y="3629641"/>
            <a:ext cx="3665023" cy="129988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rgbClr val="00B050"/>
                </a:solidFill>
              </a:rPr>
              <a:t>El navegador registra una associació entre:</a:t>
            </a:r>
          </a:p>
          <a:p>
            <a:pPr algn="l"/>
            <a:r>
              <a:rPr lang="en-US" sz="1800" b="1" i="1">
                <a:solidFill>
                  <a:srgbClr val="00B050"/>
                </a:solidFill>
              </a:rPr>
              <a:t>element-event-handler</a:t>
            </a: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9844A1EE-BB92-91D9-8ADF-7952D4F878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60020" y="3629635"/>
            <a:ext cx="4001055" cy="1741086"/>
          </a:xfrm>
          <a:prstGeom prst="bentConnector3">
            <a:avLst>
              <a:gd name="adj1" fmla="val 19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ubtítulo 2">
            <a:extLst>
              <a:ext uri="{FF2B5EF4-FFF2-40B4-BE49-F238E27FC236}">
                <a16:creationId xmlns:a16="http://schemas.microsoft.com/office/drawing/2014/main" id="{B12D2100-858A-7119-29CA-1EFD547073A1}"/>
              </a:ext>
            </a:extLst>
          </p:cNvPr>
          <p:cNvSpPr txBox="1">
            <a:spLocks/>
          </p:cNvSpPr>
          <p:nvPr/>
        </p:nvSpPr>
        <p:spPr>
          <a:xfrm>
            <a:off x="10592548" y="2292500"/>
            <a:ext cx="1550799" cy="1299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FFC000"/>
                </a:solidFill>
              </a:rPr>
              <a:t>Quan </a:t>
            </a:r>
            <a:r>
              <a:rPr lang="en-US" sz="1800" b="1" i="1">
                <a:solidFill>
                  <a:srgbClr val="FFC000"/>
                </a:solidFill>
              </a:rPr>
              <a:t>l’element</a:t>
            </a:r>
            <a:r>
              <a:rPr lang="en-US" sz="1800" b="1">
                <a:solidFill>
                  <a:srgbClr val="FFC000"/>
                </a:solidFill>
              </a:rPr>
              <a:t> emet un event</a:t>
            </a:r>
            <a:endParaRPr lang="en-US" sz="1800" b="1" i="1">
              <a:solidFill>
                <a:srgbClr val="FFC000"/>
              </a:solidFill>
            </a:endParaRP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3FC115BC-370B-453F-2ADF-861661E39004}"/>
              </a:ext>
            </a:extLst>
          </p:cNvPr>
          <p:cNvSpPr txBox="1">
            <a:spLocks/>
          </p:cNvSpPr>
          <p:nvPr/>
        </p:nvSpPr>
        <p:spPr>
          <a:xfrm>
            <a:off x="5954154" y="4931272"/>
            <a:ext cx="1550799" cy="1299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FFC000"/>
                </a:solidFill>
              </a:rPr>
              <a:t>El navegador crida el handler...</a:t>
            </a:r>
            <a:endParaRPr lang="en-US" sz="1800" b="1" i="1">
              <a:solidFill>
                <a:srgbClr val="FFC000"/>
              </a:solidFill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0E50C8A-4EB9-7383-4D51-7C236E342A61}"/>
              </a:ext>
            </a:extLst>
          </p:cNvPr>
          <p:cNvSpPr/>
          <p:nvPr/>
        </p:nvSpPr>
        <p:spPr>
          <a:xfrm>
            <a:off x="779794" y="1504034"/>
            <a:ext cx="5134635" cy="4434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523193F0-757B-DC1B-04C2-0B44D9E29F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48268" y="2443440"/>
            <a:ext cx="2753764" cy="1288035"/>
          </a:xfrm>
          <a:prstGeom prst="bentConnector3">
            <a:avLst>
              <a:gd name="adj1" fmla="val 9980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Imagen 121">
            <a:extLst>
              <a:ext uri="{FF2B5EF4-FFF2-40B4-BE49-F238E27FC236}">
                <a16:creationId xmlns:a16="http://schemas.microsoft.com/office/drawing/2014/main" id="{D9A06798-F7FD-6A15-D878-68E3B957A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84" y="1556001"/>
            <a:ext cx="4873496" cy="508681"/>
          </a:xfrm>
          <a:prstGeom prst="rect">
            <a:avLst/>
          </a:prstGeom>
        </p:spPr>
      </p:pic>
      <p:pic>
        <p:nvPicPr>
          <p:cNvPr id="126" name="Imagen 125">
            <a:extLst>
              <a:ext uri="{FF2B5EF4-FFF2-40B4-BE49-F238E27FC236}">
                <a16:creationId xmlns:a16="http://schemas.microsoft.com/office/drawing/2014/main" id="{1F8BD74A-BBA7-8226-4519-B47E8912A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17" y="2415766"/>
            <a:ext cx="3648833" cy="953583"/>
          </a:xfrm>
          <a:prstGeom prst="rect">
            <a:avLst/>
          </a:prstGeom>
        </p:spPr>
      </p:pic>
      <p:cxnSp>
        <p:nvCxnSpPr>
          <p:cNvPr id="1029" name="Conector: angular 1028">
            <a:extLst>
              <a:ext uri="{FF2B5EF4-FFF2-40B4-BE49-F238E27FC236}">
                <a16:creationId xmlns:a16="http://schemas.microsoft.com/office/drawing/2014/main" id="{A4F9962A-C3FE-FDB3-20E2-278B5EC2B218}"/>
              </a:ext>
            </a:extLst>
          </p:cNvPr>
          <p:cNvCxnSpPr>
            <a:cxnSpLocks/>
          </p:cNvCxnSpPr>
          <p:nvPr/>
        </p:nvCxnSpPr>
        <p:spPr>
          <a:xfrm rot="10800000">
            <a:off x="2584598" y="3269682"/>
            <a:ext cx="3082399" cy="2164361"/>
          </a:xfrm>
          <a:prstGeom prst="bentConnector3">
            <a:avLst>
              <a:gd name="adj1" fmla="val 9981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ítulo 2">
            <a:extLst>
              <a:ext uri="{FF2B5EF4-FFF2-40B4-BE49-F238E27FC236}">
                <a16:creationId xmlns:a16="http://schemas.microsoft.com/office/drawing/2014/main" id="{2AA6791E-E772-B202-C403-3F8DC2202D19}"/>
              </a:ext>
            </a:extLst>
          </p:cNvPr>
          <p:cNvSpPr txBox="1">
            <a:spLocks/>
          </p:cNvSpPr>
          <p:nvPr/>
        </p:nvSpPr>
        <p:spPr>
          <a:xfrm>
            <a:off x="2897053" y="4090988"/>
            <a:ext cx="1550799" cy="1299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FFC000"/>
                </a:solidFill>
              </a:rPr>
              <a:t>... passant-li el paràmetre </a:t>
            </a:r>
            <a:r>
              <a:rPr lang="en-US" sz="1800" b="1" i="1">
                <a:solidFill>
                  <a:srgbClr val="FFC000"/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004319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OBJECTE D’ESDEVENIMENT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CB0262-E105-FF0B-FE6F-254DEE4BB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872" y="1435436"/>
            <a:ext cx="4388591" cy="426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269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PER FER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7DC246-34FE-E2EB-D864-719275D7C7EE}"/>
              </a:ext>
            </a:extLst>
          </p:cNvPr>
          <p:cNvSpPr txBox="1">
            <a:spLocks/>
          </p:cNvSpPr>
          <p:nvPr/>
        </p:nvSpPr>
        <p:spPr>
          <a:xfrm>
            <a:off x="1168517" y="1671916"/>
            <a:ext cx="8175441" cy="1597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-</a:t>
            </a:r>
            <a:r>
              <a:rPr lang="en-US" sz="2200" i="1">
                <a:solidFill>
                  <a:srgbClr val="00B050"/>
                </a:solidFill>
              </a:rPr>
              <a:t>Bubbling</a:t>
            </a:r>
            <a:endParaRPr lang="en-US" sz="2200">
              <a:solidFill>
                <a:srgbClr val="00B050"/>
              </a:solidFill>
            </a:endParaRPr>
          </a:p>
          <a:p>
            <a:pPr algn="l"/>
            <a:r>
              <a:rPr lang="en-US" sz="2200">
                <a:solidFill>
                  <a:srgbClr val="00B050"/>
                </a:solidFill>
              </a:rPr>
              <a:t>-Delegació d’events</a:t>
            </a:r>
          </a:p>
          <a:p>
            <a:pPr algn="l"/>
            <a:r>
              <a:rPr lang="en-US" sz="2200">
                <a:solidFill>
                  <a:srgbClr val="00B050"/>
                </a:solidFill>
              </a:rPr>
              <a:t>-Accions per defecte del navegador</a:t>
            </a:r>
          </a:p>
          <a:p>
            <a:pPr algn="l"/>
            <a:r>
              <a:rPr lang="en-US" sz="2200">
                <a:solidFill>
                  <a:srgbClr val="00B050"/>
                </a:solidFill>
              </a:rPr>
              <a:t>-Events propis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032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ARRAYS</a:t>
            </a:r>
            <a:endParaRPr lang="en-US" sz="4400" i="1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UF1</a:t>
            </a:r>
            <a:endParaRPr lang="en-US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MP6 – </a:t>
            </a:r>
            <a:r>
              <a:rPr lang="en-US" sz="1800" err="1">
                <a:solidFill>
                  <a:schemeClr val="tx2"/>
                </a:solidFill>
              </a:rPr>
              <a:t>Desenvolupament</a:t>
            </a:r>
            <a:r>
              <a:rPr lang="en-US" sz="1800">
                <a:solidFill>
                  <a:schemeClr val="tx2"/>
                </a:solidFill>
              </a:rPr>
              <a:t> web </a:t>
            </a:r>
            <a:r>
              <a:rPr lang="en-US" sz="1800" err="1">
                <a:solidFill>
                  <a:schemeClr val="tx2"/>
                </a:solidFill>
              </a:rPr>
              <a:t>en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err="1">
                <a:solidFill>
                  <a:schemeClr val="tx2"/>
                </a:solidFill>
              </a:rPr>
              <a:t>entorn</a:t>
            </a:r>
            <a:r>
              <a:rPr lang="en-US" sz="180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Professor: Albert Guardiola </a:t>
            </a:r>
            <a:r>
              <a:rPr lang="en-US" sz="1800" err="1">
                <a:solidFill>
                  <a:schemeClr val="tx2"/>
                </a:solidFill>
              </a:rPr>
              <a:t>Escrihuela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86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BC336-C309-F0A0-B393-2CEA7FC4F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DEDEC21A-2EFD-58AA-C5F0-9EE754DF120A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6E1B17-3B6C-06AA-02E5-C99FD91BB9B7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9E91EF5-F407-9036-B4DF-4471DA52909E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NODE LISTS I HTML COLLECTIONS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A20ABB22-6901-392F-CB65-D96DBD40A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405FE52C-DE03-614D-9A53-9F04B1B0D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4604" y="5733038"/>
            <a:ext cx="2565115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i="1">
                <a:solidFill>
                  <a:schemeClr val="tx1"/>
                </a:solidFill>
              </a:rPr>
              <a:t>Array.from(collection)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D7A522F-80CA-6869-2554-75DF2DB2AB19}"/>
              </a:ext>
            </a:extLst>
          </p:cNvPr>
          <p:cNvSpPr txBox="1">
            <a:spLocks/>
          </p:cNvSpPr>
          <p:nvPr/>
        </p:nvSpPr>
        <p:spPr>
          <a:xfrm>
            <a:off x="1308563" y="1708823"/>
            <a:ext cx="2443761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>
                <a:solidFill>
                  <a:schemeClr val="tx1"/>
                </a:solidFill>
              </a:rPr>
              <a:t>getElementsBy</a:t>
            </a:r>
            <a:r>
              <a:rPr lang="en-US" sz="1800" i="1">
                <a:solidFill>
                  <a:schemeClr val="tx1"/>
                </a:solidFill>
              </a:rPr>
              <a:t>*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998C91F-7289-1A21-6D0B-931BC36556D3}"/>
              </a:ext>
            </a:extLst>
          </p:cNvPr>
          <p:cNvCxnSpPr>
            <a:cxnSpLocks/>
          </p:cNvCxnSpPr>
          <p:nvPr/>
        </p:nvCxnSpPr>
        <p:spPr>
          <a:xfrm>
            <a:off x="4187604" y="2058947"/>
            <a:ext cx="15985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ítulo 2">
            <a:extLst>
              <a:ext uri="{FF2B5EF4-FFF2-40B4-BE49-F238E27FC236}">
                <a16:creationId xmlns:a16="http://schemas.microsoft.com/office/drawing/2014/main" id="{12247DB7-E146-0CD1-724D-37C73DC7161B}"/>
              </a:ext>
            </a:extLst>
          </p:cNvPr>
          <p:cNvSpPr txBox="1">
            <a:spLocks/>
          </p:cNvSpPr>
          <p:nvPr/>
        </p:nvSpPr>
        <p:spPr>
          <a:xfrm>
            <a:off x="4383105" y="1602886"/>
            <a:ext cx="1267058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chemeClr val="accent1"/>
                </a:solidFill>
              </a:rPr>
              <a:t>retornen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85745CA6-350B-B1AB-6561-2F5BF09E9072}"/>
              </a:ext>
            </a:extLst>
          </p:cNvPr>
          <p:cNvSpPr txBox="1">
            <a:spLocks/>
          </p:cNvSpPr>
          <p:nvPr/>
        </p:nvSpPr>
        <p:spPr>
          <a:xfrm>
            <a:off x="6277052" y="1750669"/>
            <a:ext cx="2443761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>
                <a:solidFill>
                  <a:schemeClr val="tx1"/>
                </a:solidFill>
              </a:rPr>
              <a:t>HTMLCollection</a:t>
            </a:r>
            <a:endParaRPr lang="en-US" sz="1800" i="1">
              <a:solidFill>
                <a:schemeClr val="tx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1E135187-8785-F225-F9AE-91F9FC0C50B3}"/>
              </a:ext>
            </a:extLst>
          </p:cNvPr>
          <p:cNvSpPr txBox="1">
            <a:spLocks/>
          </p:cNvSpPr>
          <p:nvPr/>
        </p:nvSpPr>
        <p:spPr>
          <a:xfrm>
            <a:off x="1308707" y="2785952"/>
            <a:ext cx="2614098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>
                <a:solidFill>
                  <a:schemeClr val="tx1"/>
                </a:solidFill>
              </a:rPr>
              <a:t>querySelectorAll</a:t>
            </a:r>
            <a:r>
              <a:rPr lang="en-US" sz="1800" i="1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7089107-2EC7-8969-155F-8148A8888C1B}"/>
              </a:ext>
            </a:extLst>
          </p:cNvPr>
          <p:cNvCxnSpPr>
            <a:cxnSpLocks/>
          </p:cNvCxnSpPr>
          <p:nvPr/>
        </p:nvCxnSpPr>
        <p:spPr>
          <a:xfrm>
            <a:off x="4187748" y="3136076"/>
            <a:ext cx="15985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ubtítulo 2">
            <a:extLst>
              <a:ext uri="{FF2B5EF4-FFF2-40B4-BE49-F238E27FC236}">
                <a16:creationId xmlns:a16="http://schemas.microsoft.com/office/drawing/2014/main" id="{DF8744AF-81BA-BD5C-1199-08C474E4A514}"/>
              </a:ext>
            </a:extLst>
          </p:cNvPr>
          <p:cNvSpPr txBox="1">
            <a:spLocks/>
          </p:cNvSpPr>
          <p:nvPr/>
        </p:nvSpPr>
        <p:spPr>
          <a:xfrm>
            <a:off x="4383249" y="2680015"/>
            <a:ext cx="1267058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chemeClr val="accent1"/>
                </a:solidFill>
              </a:rPr>
              <a:t>retorna</a:t>
            </a:r>
          </a:p>
        </p:txBody>
      </p:sp>
      <p:sp>
        <p:nvSpPr>
          <p:cNvPr id="47" name="Subtítulo 2">
            <a:extLst>
              <a:ext uri="{FF2B5EF4-FFF2-40B4-BE49-F238E27FC236}">
                <a16:creationId xmlns:a16="http://schemas.microsoft.com/office/drawing/2014/main" id="{28B98068-7A83-D765-8792-D6F7F95401DE}"/>
              </a:ext>
            </a:extLst>
          </p:cNvPr>
          <p:cNvSpPr txBox="1">
            <a:spLocks/>
          </p:cNvSpPr>
          <p:nvPr/>
        </p:nvSpPr>
        <p:spPr>
          <a:xfrm>
            <a:off x="6265808" y="2843877"/>
            <a:ext cx="2443761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>
                <a:solidFill>
                  <a:schemeClr val="tx1"/>
                </a:solidFill>
              </a:rPr>
              <a:t>NodeCollection</a:t>
            </a:r>
            <a:endParaRPr lang="en-US" sz="1800" i="1">
              <a:solidFill>
                <a:schemeClr val="tx1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5900371A-2B16-7AA6-D474-14760B37670E}"/>
              </a:ext>
            </a:extLst>
          </p:cNvPr>
          <p:cNvSpPr/>
          <p:nvPr/>
        </p:nvSpPr>
        <p:spPr>
          <a:xfrm>
            <a:off x="6085625" y="1533813"/>
            <a:ext cx="3025194" cy="4157397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Subtítulo 2">
            <a:extLst>
              <a:ext uri="{FF2B5EF4-FFF2-40B4-BE49-F238E27FC236}">
                <a16:creationId xmlns:a16="http://schemas.microsoft.com/office/drawing/2014/main" id="{4EDC87A0-7C67-1238-04EB-464F84D885A1}"/>
              </a:ext>
            </a:extLst>
          </p:cNvPr>
          <p:cNvSpPr txBox="1">
            <a:spLocks/>
          </p:cNvSpPr>
          <p:nvPr/>
        </p:nvSpPr>
        <p:spPr>
          <a:xfrm>
            <a:off x="6228170" y="3654598"/>
            <a:ext cx="2869388" cy="2036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-Tenen </a:t>
            </a:r>
            <a:r>
              <a:rPr lang="en-US" sz="1800" b="1" i="1">
                <a:solidFill>
                  <a:schemeClr val="accent5">
                    <a:lumMod val="60000"/>
                    <a:lumOff val="40000"/>
                  </a:schemeClr>
                </a:solidFill>
              </a:rPr>
              <a:t>.length</a:t>
            </a:r>
          </a:p>
          <a:p>
            <a:pPr algn="l"/>
            <a:r>
              <a:rPr lang="en-US" sz="1800" b="1" i="1">
                <a:solidFill>
                  <a:schemeClr val="accent5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Es poden indexar [pos]</a:t>
            </a:r>
          </a:p>
          <a:p>
            <a:pPr algn="l"/>
            <a:r>
              <a:rPr lang="en-US" sz="1800" b="1" i="1">
                <a:solidFill>
                  <a:schemeClr val="accent5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Es poden iterar (</a:t>
            </a:r>
            <a:r>
              <a:rPr lang="en-US" sz="1800" b="1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for..of</a:t>
            </a:r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</a:p>
          <a:p>
            <a:pPr algn="l"/>
            <a:r>
              <a:rPr lang="en-US" sz="1800" b="1" i="1">
                <a:solidFill>
                  <a:srgbClr val="FF0000"/>
                </a:solidFill>
              </a:rPr>
              <a:t>-</a:t>
            </a:r>
            <a:r>
              <a:rPr lang="en-US" sz="1800" b="1">
                <a:solidFill>
                  <a:srgbClr val="FF0000"/>
                </a:solidFill>
              </a:rPr>
              <a:t>No tenen mètodes propis d’array </a:t>
            </a:r>
            <a:endParaRPr lang="en-US" sz="1800" b="1" i="1">
              <a:solidFill>
                <a:srgbClr val="FF0000"/>
              </a:solidFill>
            </a:endParaRPr>
          </a:p>
        </p:txBody>
      </p:sp>
      <p:sp>
        <p:nvSpPr>
          <p:cNvPr id="84" name="Subtítulo 2">
            <a:extLst>
              <a:ext uri="{FF2B5EF4-FFF2-40B4-BE49-F238E27FC236}">
                <a16:creationId xmlns:a16="http://schemas.microsoft.com/office/drawing/2014/main" id="{E865B249-356C-75E6-07F9-CF807D237B52}"/>
              </a:ext>
            </a:extLst>
          </p:cNvPr>
          <p:cNvSpPr txBox="1">
            <a:spLocks/>
          </p:cNvSpPr>
          <p:nvPr/>
        </p:nvSpPr>
        <p:spPr>
          <a:xfrm>
            <a:off x="9525041" y="5060029"/>
            <a:ext cx="2074527" cy="90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rgbClr val="00B050"/>
                </a:solidFill>
              </a:rPr>
              <a:t>S’han de convertir a Array:</a:t>
            </a: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A2EB8FCF-F4F5-3AB9-3DDE-5587A110E26F}"/>
              </a:ext>
            </a:extLst>
          </p:cNvPr>
          <p:cNvCxnSpPr>
            <a:cxnSpLocks/>
          </p:cNvCxnSpPr>
          <p:nvPr/>
        </p:nvCxnSpPr>
        <p:spPr>
          <a:xfrm>
            <a:off x="8485001" y="5408847"/>
            <a:ext cx="99960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Subtítulo 2">
            <a:extLst>
              <a:ext uri="{FF2B5EF4-FFF2-40B4-BE49-F238E27FC236}">
                <a16:creationId xmlns:a16="http://schemas.microsoft.com/office/drawing/2014/main" id="{3FD8CA80-00E3-D867-3E63-8AC10F91A5B8}"/>
              </a:ext>
            </a:extLst>
          </p:cNvPr>
          <p:cNvSpPr txBox="1">
            <a:spLocks/>
          </p:cNvSpPr>
          <p:nvPr/>
        </p:nvSpPr>
        <p:spPr>
          <a:xfrm>
            <a:off x="7181725" y="2078828"/>
            <a:ext cx="802311" cy="670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>
                <a:solidFill>
                  <a:srgbClr val="FFC000"/>
                </a:solidFill>
              </a:rPr>
              <a:t>~</a:t>
            </a:r>
          </a:p>
        </p:txBody>
      </p:sp>
      <p:sp>
        <p:nvSpPr>
          <p:cNvPr id="120" name="Subtítulo 2">
            <a:extLst>
              <a:ext uri="{FF2B5EF4-FFF2-40B4-BE49-F238E27FC236}">
                <a16:creationId xmlns:a16="http://schemas.microsoft.com/office/drawing/2014/main" id="{A2A14876-1C52-E9AE-9234-0E8F9F2102E8}"/>
              </a:ext>
            </a:extLst>
          </p:cNvPr>
          <p:cNvSpPr txBox="1">
            <a:spLocks/>
          </p:cNvSpPr>
          <p:nvPr/>
        </p:nvSpPr>
        <p:spPr>
          <a:xfrm>
            <a:off x="7160958" y="2237420"/>
            <a:ext cx="802311" cy="670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>
                <a:solidFill>
                  <a:srgbClr val="FFC000"/>
                </a:solidFill>
              </a:rPr>
              <a:t>~</a:t>
            </a:r>
          </a:p>
        </p:txBody>
      </p:sp>
      <p:sp>
        <p:nvSpPr>
          <p:cNvPr id="121" name="Subtítulo 2">
            <a:extLst>
              <a:ext uri="{FF2B5EF4-FFF2-40B4-BE49-F238E27FC236}">
                <a16:creationId xmlns:a16="http://schemas.microsoft.com/office/drawing/2014/main" id="{82022418-EC16-97A4-4790-2CB9BC1AD6E3}"/>
              </a:ext>
            </a:extLst>
          </p:cNvPr>
          <p:cNvSpPr txBox="1">
            <a:spLocks/>
          </p:cNvSpPr>
          <p:nvPr/>
        </p:nvSpPr>
        <p:spPr>
          <a:xfrm>
            <a:off x="9342862" y="1769194"/>
            <a:ext cx="2074527" cy="362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1">
                <a:solidFill>
                  <a:schemeClr val="tx2"/>
                </a:solidFill>
              </a:rPr>
              <a:t>live collection</a:t>
            </a:r>
          </a:p>
        </p:txBody>
      </p:sp>
      <p:sp>
        <p:nvSpPr>
          <p:cNvPr id="122" name="Subtítulo 2">
            <a:extLst>
              <a:ext uri="{FF2B5EF4-FFF2-40B4-BE49-F238E27FC236}">
                <a16:creationId xmlns:a16="http://schemas.microsoft.com/office/drawing/2014/main" id="{282764D4-84E3-2737-4748-5CA3B8511D72}"/>
              </a:ext>
            </a:extLst>
          </p:cNvPr>
          <p:cNvSpPr txBox="1">
            <a:spLocks/>
          </p:cNvSpPr>
          <p:nvPr/>
        </p:nvSpPr>
        <p:spPr>
          <a:xfrm>
            <a:off x="9342861" y="2869946"/>
            <a:ext cx="2074527" cy="362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1">
                <a:solidFill>
                  <a:schemeClr val="tx2"/>
                </a:solidFill>
              </a:rPr>
              <a:t>static collection</a:t>
            </a:r>
          </a:p>
        </p:txBody>
      </p:sp>
    </p:spTree>
    <p:extLst>
      <p:ext uri="{BB962C8B-B14F-4D97-AF65-F5344CB8AC3E}">
        <p14:creationId xmlns:p14="http://schemas.microsoft.com/office/powerpoint/2010/main" val="1585072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ARRAYS PODEN BARREJAR TIPUS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8DFC18-83F8-FCDE-6AB1-111F84A4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8" y="1853027"/>
            <a:ext cx="10712976" cy="16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51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56EE-097E-23AA-DBF3-5E892DB3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A31F44FE-2FD0-BCC3-E4B9-6DA2A6C4D75B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F17E54F-9B69-FB5A-3B42-690F896D6627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1068D42E-D730-45B8-7B58-30178FF6B28E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INSERCIÓ I ELIMINACIÓ D’ELEMENTS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EC58C93D-6BD9-8B23-B0DF-659255781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121" name="Subtítulo 2">
            <a:extLst>
              <a:ext uri="{FF2B5EF4-FFF2-40B4-BE49-F238E27FC236}">
                <a16:creationId xmlns:a16="http://schemas.microsoft.com/office/drawing/2014/main" id="{E76A8474-8536-C744-C935-7FCFEBD11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061" y="1612802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Mètodes que treballen amb el final de l’array</a:t>
            </a:r>
          </a:p>
        </p:txBody>
      </p:sp>
      <p:pic>
        <p:nvPicPr>
          <p:cNvPr id="84" name="Imagen 83">
            <a:extLst>
              <a:ext uri="{FF2B5EF4-FFF2-40B4-BE49-F238E27FC236}">
                <a16:creationId xmlns:a16="http://schemas.microsoft.com/office/drawing/2014/main" id="{927BB22E-6726-CEAB-701F-4384281B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772" y="3165826"/>
            <a:ext cx="4401164" cy="1495634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D6BD6F5E-8644-1813-DE20-00DE4B1D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16" y="2603503"/>
            <a:ext cx="5277587" cy="2400635"/>
          </a:xfrm>
          <a:prstGeom prst="rect">
            <a:avLst/>
          </a:prstGeom>
        </p:spPr>
      </p:pic>
      <p:pic>
        <p:nvPicPr>
          <p:cNvPr id="1026" name="Picture 2" descr="Diseño PNG Y SVG De Corriendo Trazo De Color Animal De Guepardo Para  Camisetas">
            <a:extLst>
              <a:ext uri="{FF2B5EF4-FFF2-40B4-BE49-F238E27FC236}">
                <a16:creationId xmlns:a16="http://schemas.microsoft.com/office/drawing/2014/main" id="{349F5F72-C8D8-FCE6-E732-024A1AC5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520" y="69097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530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3354-EC26-26FE-59C5-50D2861B9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DCB5376D-6B64-6B45-933A-A0C938CBECAE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7132606-0960-93BF-B7E5-D28BB09AEA58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037DC75F-4689-25A8-C998-1366064BC525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INSERCIÓ I ELIMINACIÓ D’ELEMENTS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77E7C674-5122-57ED-B48E-4922443DF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1DD71FB-C1D9-010F-7982-89D965805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061" y="1612802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Mètodes que treballen amb el principi de l’array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FDBD3964-6746-2EAC-D7CB-4E809E5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696" y="2695811"/>
            <a:ext cx="4305901" cy="136226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2A249491-8E4C-B136-8DE6-976E9AA2D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55" y="2383611"/>
            <a:ext cx="5639587" cy="2314898"/>
          </a:xfrm>
          <a:prstGeom prst="rect">
            <a:avLst/>
          </a:prstGeom>
        </p:spPr>
      </p:pic>
      <p:pic>
        <p:nvPicPr>
          <p:cNvPr id="2050" name="Picture 2" descr="Tortuga - Iconos gratis de animales">
            <a:extLst>
              <a:ext uri="{FF2B5EF4-FFF2-40B4-BE49-F238E27FC236}">
                <a16:creationId xmlns:a16="http://schemas.microsoft.com/office/drawing/2014/main" id="{F9AAEB65-59A6-FF6E-7EEE-13020742C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139" y="1128330"/>
            <a:ext cx="1286118" cy="128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40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759D8-3EE4-A690-2339-0FB118590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F1573CD-DFC5-7123-0073-02D1C1918774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C60C20-FE5B-8D8D-E040-A692CA137561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1B357EF2-5EA7-8A2E-C84A-18472585BC6F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ARRAYS SON... OBJECTES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A87EB842-2C3B-15B6-B41C-E1A94B8F9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C10F06A-6AB1-3C13-14A4-D751D79A4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608" y="1501647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Per tant, es copien per referència!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D2D0A39-7947-15BB-A7DF-D458B46F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53" y="2065880"/>
            <a:ext cx="5572903" cy="1381318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77937A88-7435-89F9-9688-76ED162A5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556" y="3033660"/>
            <a:ext cx="3210373" cy="466790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B34AB918-C023-F3F1-ECB9-4BB2040E3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414" y="4333876"/>
            <a:ext cx="4105848" cy="1200318"/>
          </a:xfrm>
          <a:prstGeom prst="rect">
            <a:avLst/>
          </a:prstGeom>
        </p:spPr>
      </p:pic>
      <p:sp>
        <p:nvSpPr>
          <p:cNvPr id="82" name="Subtítulo 2">
            <a:extLst>
              <a:ext uri="{FF2B5EF4-FFF2-40B4-BE49-F238E27FC236}">
                <a16:creationId xmlns:a16="http://schemas.microsoft.com/office/drawing/2014/main" id="{6DC98F4D-F47C-24F6-CEFD-F85E4D9444D2}"/>
              </a:ext>
            </a:extLst>
          </p:cNvPr>
          <p:cNvSpPr txBox="1">
            <a:spLocks/>
          </p:cNvSpPr>
          <p:nvPr/>
        </p:nvSpPr>
        <p:spPr>
          <a:xfrm>
            <a:off x="1122975" y="3721508"/>
            <a:ext cx="9275665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... i permeten fer coses rares, tot i que no recomanables en absolut</a:t>
            </a:r>
          </a:p>
        </p:txBody>
      </p:sp>
      <p:pic>
        <p:nvPicPr>
          <p:cNvPr id="117" name="Imagen 116">
            <a:extLst>
              <a:ext uri="{FF2B5EF4-FFF2-40B4-BE49-F238E27FC236}">
                <a16:creationId xmlns:a16="http://schemas.microsoft.com/office/drawing/2014/main" id="{1273E61A-2A03-9817-19F8-93D4C288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734" y="5662687"/>
            <a:ext cx="965017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34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LA VELLA VAR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367AEB-41CC-960D-89DC-6507C98C1812}"/>
              </a:ext>
            </a:extLst>
          </p:cNvPr>
          <p:cNvSpPr txBox="1">
            <a:spLocks/>
          </p:cNvSpPr>
          <p:nvPr/>
        </p:nvSpPr>
        <p:spPr>
          <a:xfrm>
            <a:off x="787707" y="1449067"/>
            <a:ext cx="4182724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“var” </a:t>
            </a:r>
            <a:r>
              <a:rPr lang="en-US" sz="2000">
                <a:solidFill>
                  <a:srgbClr val="FFC000"/>
                </a:solidFill>
              </a:rPr>
              <a:t>no</a:t>
            </a:r>
            <a:r>
              <a:rPr lang="en-US" sz="2000">
                <a:solidFill>
                  <a:schemeClr val="tx2"/>
                </a:solidFill>
              </a:rPr>
              <a:t> té àmbit de </a:t>
            </a:r>
            <a:r>
              <a:rPr lang="en-US" sz="2000">
                <a:solidFill>
                  <a:srgbClr val="FFC000"/>
                </a:solidFill>
              </a:rPr>
              <a:t>bloque</a:t>
            </a:r>
            <a:r>
              <a:rPr lang="en-US" sz="2000">
                <a:solidFill>
                  <a:schemeClr val="tx2"/>
                </a:solidFill>
              </a:rPr>
              <a:t> (però sí de funció i global):</a:t>
            </a: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E3F403C2-C0E6-387D-D3BD-4E71BFB901F0}"/>
              </a:ext>
            </a:extLst>
          </p:cNvPr>
          <p:cNvSpPr txBox="1">
            <a:spLocks/>
          </p:cNvSpPr>
          <p:nvPr/>
        </p:nvSpPr>
        <p:spPr>
          <a:xfrm>
            <a:off x="5908668" y="1480561"/>
            <a:ext cx="4182724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“var” permet redeclaracions: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18" name="Título 1">
            <a:extLst>
              <a:ext uri="{FF2B5EF4-FFF2-40B4-BE49-F238E27FC236}">
                <a16:creationId xmlns:a16="http://schemas.microsoft.com/office/drawing/2014/main" id="{2CE1737A-4390-E0A0-5546-EDC73FA2432F}"/>
              </a:ext>
            </a:extLst>
          </p:cNvPr>
          <p:cNvSpPr txBox="1">
            <a:spLocks/>
          </p:cNvSpPr>
          <p:nvPr/>
        </p:nvSpPr>
        <p:spPr>
          <a:xfrm>
            <a:off x="5908668" y="3977360"/>
            <a:ext cx="3052757" cy="7512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tx2"/>
                </a:solidFill>
              </a:rPr>
              <a:t>“var” </a:t>
            </a:r>
            <a:r>
              <a:rPr lang="en-US" sz="2000" dirty="0" err="1">
                <a:solidFill>
                  <a:schemeClr val="tx2"/>
                </a:solidFill>
              </a:rPr>
              <a:t>permet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declarar</a:t>
            </a:r>
            <a:r>
              <a:rPr lang="en-US" sz="2000" dirty="0">
                <a:solidFill>
                  <a:schemeClr val="tx2"/>
                </a:solidFill>
              </a:rPr>
              <a:t> la variable </a:t>
            </a:r>
            <a:r>
              <a:rPr lang="en-US" sz="2000" dirty="0" err="1">
                <a:solidFill>
                  <a:schemeClr val="tx2"/>
                </a:solidFill>
              </a:rPr>
              <a:t>després</a:t>
            </a:r>
            <a:r>
              <a:rPr lang="en-US" sz="2000" dirty="0">
                <a:solidFill>
                  <a:schemeClr val="tx2"/>
                </a:solidFill>
              </a:rPr>
              <a:t> del </a:t>
            </a:r>
            <a:r>
              <a:rPr lang="en-US" sz="2000" dirty="0" err="1">
                <a:solidFill>
                  <a:schemeClr val="tx2"/>
                </a:solidFill>
              </a:rPr>
              <a:t>seu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ús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i="1" dirty="0">
                <a:solidFill>
                  <a:schemeClr val="tx2"/>
                </a:solidFill>
              </a:rPr>
              <a:t>(hoisting</a:t>
            </a:r>
            <a:r>
              <a:rPr lang="en-US" sz="2000" dirty="0">
                <a:solidFill>
                  <a:schemeClr val="tx2"/>
                </a:solidFill>
              </a:rPr>
              <a:t>)</a:t>
            </a:r>
            <a:r>
              <a:rPr lang="en-US" sz="2000" i="1" dirty="0">
                <a:solidFill>
                  <a:schemeClr val="tx2"/>
                </a:solidFill>
              </a:rPr>
              <a:t>:</a:t>
            </a:r>
            <a:endParaRPr lang="en-US" sz="2400" i="1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EEB966C7-1311-B287-69AB-266F894E613C}"/>
              </a:ext>
            </a:extLst>
          </p:cNvPr>
          <p:cNvSpPr/>
          <p:nvPr/>
        </p:nvSpPr>
        <p:spPr>
          <a:xfrm>
            <a:off x="1339090" y="3838051"/>
            <a:ext cx="3249138" cy="232101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Título 1">
            <a:extLst>
              <a:ext uri="{FF2B5EF4-FFF2-40B4-BE49-F238E27FC236}">
                <a16:creationId xmlns:a16="http://schemas.microsoft.com/office/drawing/2014/main" id="{7194F1B9-3588-1E68-15D8-5E1B9FEE0DDA}"/>
              </a:ext>
            </a:extLst>
          </p:cNvPr>
          <p:cNvSpPr txBox="1">
            <a:spLocks/>
          </p:cNvSpPr>
          <p:nvPr/>
        </p:nvSpPr>
        <p:spPr>
          <a:xfrm>
            <a:off x="1534350" y="3950977"/>
            <a:ext cx="2874572" cy="3814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tx2"/>
                </a:solidFill>
              </a:rPr>
              <a:t>La marra(na)da de las IIFEs</a:t>
            </a:r>
          </a:p>
          <a:p>
            <a:pPr algn="l"/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25" name="Picture 6" descr="Icono de Flecha correcta | Freepik">
            <a:extLst>
              <a:ext uri="{FF2B5EF4-FFF2-40B4-BE49-F238E27FC236}">
                <a16:creationId xmlns:a16="http://schemas.microsoft.com/office/drawing/2014/main" id="{2635AB77-64A8-962F-DCF3-A3AB37C2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47481" y="3424479"/>
            <a:ext cx="562883" cy="56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11CE00-EE7B-0EF5-792C-0CD92232BF98}"/>
              </a:ext>
            </a:extLst>
          </p:cNvPr>
          <p:cNvSpPr txBox="1"/>
          <p:nvPr/>
        </p:nvSpPr>
        <p:spPr>
          <a:xfrm>
            <a:off x="1123671" y="2156909"/>
            <a:ext cx="3595277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F97E7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97E7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1" dirty="0">
                <a:solidFill>
                  <a:srgbClr val="848BBD"/>
                </a:solidFill>
                <a:effectLst/>
                <a:latin typeface="Consolas" panose="020B0609020204030204" pitchFamily="49" charset="0"/>
              </a:rPr>
              <a:t>// use "var" instead of "let"</a:t>
            </a: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i="1" dirty="0">
                <a:solidFill>
                  <a:srgbClr val="848BBD"/>
                </a:solidFill>
                <a:effectLst/>
                <a:latin typeface="Consolas" panose="020B0609020204030204" pitchFamily="49" charset="0"/>
              </a:rPr>
              <a:t>// true, the variable lives after if</a:t>
            </a: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834D3-D83E-EBE0-B6D0-4016B234737D}"/>
              </a:ext>
            </a:extLst>
          </p:cNvPr>
          <p:cNvSpPr txBox="1"/>
          <p:nvPr/>
        </p:nvSpPr>
        <p:spPr>
          <a:xfrm>
            <a:off x="4980471" y="2406195"/>
            <a:ext cx="6747071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8B39"/>
                </a:solidFill>
                <a:effectLst/>
                <a:latin typeface="Consolas" panose="020B0609020204030204" pitchFamily="49" charset="0"/>
              </a:rPr>
              <a:t>"Pete"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8B39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1" dirty="0">
                <a:solidFill>
                  <a:srgbClr val="848BBD"/>
                </a:solidFill>
                <a:effectLst/>
                <a:latin typeface="Consolas" panose="020B0609020204030204" pitchFamily="49" charset="0"/>
              </a:rPr>
              <a:t>// this "var" does nothing (already declared) //...it doesn't trigger an error</a:t>
            </a: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i="1" dirty="0">
                <a:solidFill>
                  <a:srgbClr val="848BBD"/>
                </a:solidFill>
                <a:effectLst/>
                <a:latin typeface="Consolas" panose="020B0609020204030204" pitchFamily="49" charset="0"/>
              </a:rPr>
              <a:t>// John</a:t>
            </a:r>
            <a:endParaRPr 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1F586-1438-AC16-9161-9CD567794EBE}"/>
              </a:ext>
            </a:extLst>
          </p:cNvPr>
          <p:cNvSpPr txBox="1"/>
          <p:nvPr/>
        </p:nvSpPr>
        <p:spPr>
          <a:xfrm>
            <a:off x="6557479" y="4900983"/>
            <a:ext cx="6096000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sayHi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phrase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8B39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phrase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7EDB"/>
                </a:solidFill>
                <a:effectLst/>
                <a:latin typeface="Consolas" panose="020B0609020204030204" pitchFamily="49" charset="0"/>
              </a:rPr>
              <a:t>phrase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36F9F6"/>
                </a:solidFill>
                <a:effectLst/>
                <a:latin typeface="Consolas" panose="020B0609020204030204" pitchFamily="49" charset="0"/>
              </a:rPr>
              <a:t>sayHi</a:t>
            </a:r>
            <a:r>
              <a:rPr lang="en-US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272496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05434-A652-3403-F3B2-CBF9FAEE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2A785D43-6028-1F99-3C8C-43CBF10F9287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 dirty="0">
                <a:solidFill>
                  <a:schemeClr val="tx2"/>
                </a:solidFill>
              </a:rPr>
              <a:t>Professor: Albert Guardiola </a:t>
            </a:r>
            <a:r>
              <a:rPr lang="en-US" sz="1100" dirty="0" err="1">
                <a:solidFill>
                  <a:schemeClr val="tx2"/>
                </a:solidFill>
              </a:rPr>
              <a:t>Escrihuela</a:t>
            </a:r>
            <a:r>
              <a:rPr lang="en-US" sz="1100" dirty="0">
                <a:solidFill>
                  <a:schemeClr val="tx2"/>
                </a:solidFill>
              </a:rPr>
              <a:t>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FA5309C-6A63-08DA-FC16-9CBB6E583BE0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14C19D23-E6BA-9EDD-B516-0F26890685D7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ARRAYS SON... OBJECTES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C50CC9A9-0E33-5C6F-351A-3BD9EDA15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CF956E5-5D72-D609-497C-4A30D7AD7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608" y="1501647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</a:rPr>
              <a:t>No </a:t>
            </a:r>
            <a:r>
              <a:rPr lang="en-US" sz="1800" b="1" dirty="0" err="1">
                <a:solidFill>
                  <a:schemeClr val="tx1"/>
                </a:solidFill>
              </a:rPr>
              <a:t>compareu</a:t>
            </a:r>
            <a:r>
              <a:rPr lang="en-US" sz="1800" b="1" dirty="0">
                <a:solidFill>
                  <a:schemeClr val="tx1"/>
                </a:solidFill>
              </a:rPr>
              <a:t> arrays </a:t>
            </a:r>
            <a:r>
              <a:rPr lang="en-US" sz="1800" b="1" dirty="0" err="1">
                <a:solidFill>
                  <a:schemeClr val="tx1"/>
                </a:solidFill>
              </a:rPr>
              <a:t>amb</a:t>
            </a:r>
            <a:r>
              <a:rPr lang="en-US" sz="1800" b="1" dirty="0">
                <a:solidFill>
                  <a:schemeClr val="tx1"/>
                </a:solidFill>
              </a:rPr>
              <a:t> == o ===</a:t>
            </a:r>
          </a:p>
        </p:txBody>
      </p:sp>
      <p:pic>
        <p:nvPicPr>
          <p:cNvPr id="119" name="Imagen 118">
            <a:extLst>
              <a:ext uri="{FF2B5EF4-FFF2-40B4-BE49-F238E27FC236}">
                <a16:creationId xmlns:a16="http://schemas.microsoft.com/office/drawing/2014/main" id="{C481AD5B-C2EF-D7F8-3336-045E2918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01" y="2216264"/>
            <a:ext cx="5715798" cy="1438476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AEA20B32-060E-7E1E-E8D2-54DB396C4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280" y="2957664"/>
            <a:ext cx="1066949" cy="666843"/>
          </a:xfrm>
          <a:prstGeom prst="rect">
            <a:avLst/>
          </a:prstGeom>
        </p:spPr>
      </p:pic>
      <p:sp>
        <p:nvSpPr>
          <p:cNvPr id="122" name="Subtítulo 2">
            <a:extLst>
              <a:ext uri="{FF2B5EF4-FFF2-40B4-BE49-F238E27FC236}">
                <a16:creationId xmlns:a16="http://schemas.microsoft.com/office/drawing/2014/main" id="{C86EEAE9-CB78-A502-3B2E-2D9DAD6C6FEA}"/>
              </a:ext>
            </a:extLst>
          </p:cNvPr>
          <p:cNvSpPr txBox="1">
            <a:spLocks/>
          </p:cNvSpPr>
          <p:nvPr/>
        </p:nvSpPr>
        <p:spPr>
          <a:xfrm>
            <a:off x="5531024" y="4736810"/>
            <a:ext cx="6856753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Han de ser comparats element a element (loop)</a:t>
            </a:r>
          </a:p>
        </p:txBody>
      </p:sp>
    </p:spTree>
    <p:extLst>
      <p:ext uri="{BB962C8B-B14F-4D97-AF65-F5344CB8AC3E}">
        <p14:creationId xmlns:p14="http://schemas.microsoft.com/office/powerpoint/2010/main" val="90077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3307-34EA-3241-D40C-005AD1595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6D98F32B-570C-E8A0-6384-1E8DCEE059D1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F17C842-2A3F-7401-A111-8DD31CA1AAE8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B8AB9414-F642-918A-C231-392A05748CA4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ARRAYS SON... OBJECTES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FA81BC5F-4F21-FCD4-D335-280F48EFF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5B74DDF-F7E2-22BB-EAF4-7A6FB24F8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608" y="1501647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typeof(array) retorna Object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6533E5-10E1-536D-AA02-31B24141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83" y="3720658"/>
            <a:ext cx="5123980" cy="11927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7BF732-C482-FC19-1E4D-690A22BF3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64" y="2181185"/>
            <a:ext cx="5303425" cy="92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41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210C3-7FAF-2711-025B-B5916654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01BE8520-C115-FDF3-DF76-7414F097AB57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68A7DE1-A0FC-C1F8-443B-89F21BA3F383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FC446976-B8FA-AA60-7C0E-B0E8002CEE18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ARRAYS SON... OBJECTES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C0F54966-FAAB-E871-97EB-29A80A8C8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50969D3-F53D-B995-CF36-9BC6CF1CA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608" y="1501647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El </a:t>
            </a:r>
            <a:r>
              <a:rPr lang="en-US" sz="1800" b="1" i="1">
                <a:solidFill>
                  <a:schemeClr val="tx1"/>
                </a:solidFill>
              </a:rPr>
              <a:t>delete</a:t>
            </a:r>
            <a:r>
              <a:rPr lang="en-US" sz="1800" b="1">
                <a:solidFill>
                  <a:schemeClr val="tx1"/>
                </a:solidFill>
              </a:rPr>
              <a:t> no fa el que volem: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C79DD5-6B9F-97CA-2F9D-9E5C82FE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25" y="1980929"/>
            <a:ext cx="5687219" cy="16004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54BA1F2-6A9B-5501-8D69-51046872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003" y="2895468"/>
            <a:ext cx="3467584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922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2C1D3-446E-748C-7A86-5DAF75A5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BC830B8D-D5A0-6CEC-033B-E4AEA422040B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1F1833-2A64-8E55-1EC0-68BAB202B43A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6084426A-3601-787F-FB96-1FE1D5F633F9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 MÈTODE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SPLICE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0FB08FAE-1B91-09E6-D420-591A46F47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8CE3BD21-B43C-51F6-5EFF-6275F05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39" y="936912"/>
            <a:ext cx="6604893" cy="60044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06E71813-9569-3A4F-3218-56A1F2099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4273"/>
          <a:stretch/>
        </p:blipFill>
        <p:spPr>
          <a:xfrm>
            <a:off x="1704948" y="1833210"/>
            <a:ext cx="7887801" cy="490101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1BC297E0-0B2D-86C1-3FE5-1CAA7F4AB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68" y="3224788"/>
            <a:ext cx="5525271" cy="495369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8D78C534-1C01-87AE-9936-29AEF57668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942" r="64645"/>
          <a:stretch/>
        </p:blipFill>
        <p:spPr>
          <a:xfrm>
            <a:off x="1362887" y="2877887"/>
            <a:ext cx="2788762" cy="71413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A06A5941-10E3-7294-06C7-7C8A4BC2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301" y="4043139"/>
            <a:ext cx="2953162" cy="466790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02D347FE-5AA4-B755-3908-091198A16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899" y="3718047"/>
            <a:ext cx="2857899" cy="733527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53ABDCB1-59D5-0100-EF2B-168E88B66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116" y="4694941"/>
            <a:ext cx="4763165" cy="762106"/>
          </a:xfrm>
          <a:prstGeom prst="rect">
            <a:avLst/>
          </a:prstGeom>
        </p:spPr>
      </p:pic>
      <p:pic>
        <p:nvPicPr>
          <p:cNvPr id="123" name="Imagen 122">
            <a:extLst>
              <a:ext uri="{FF2B5EF4-FFF2-40B4-BE49-F238E27FC236}">
                <a16:creationId xmlns:a16="http://schemas.microsoft.com/office/drawing/2014/main" id="{6B93462E-4E97-7BB7-64AE-757ED935D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432" y="5042470"/>
            <a:ext cx="4801270" cy="466790"/>
          </a:xfrm>
          <a:prstGeom prst="rect">
            <a:avLst/>
          </a:prstGeom>
        </p:spPr>
      </p:pic>
      <p:pic>
        <p:nvPicPr>
          <p:cNvPr id="125" name="Imagen 124">
            <a:extLst>
              <a:ext uri="{FF2B5EF4-FFF2-40B4-BE49-F238E27FC236}">
                <a16:creationId xmlns:a16="http://schemas.microsoft.com/office/drawing/2014/main" id="{9D55A508-B48D-8C35-CA29-599655EF11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9278" y="5530420"/>
            <a:ext cx="4715533" cy="733527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:a16="http://schemas.microsoft.com/office/drawing/2014/main" id="{B1854681-AF60-A8E6-9D74-303E7E45A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3860" y="6337320"/>
            <a:ext cx="9259592" cy="428685"/>
          </a:xfrm>
          <a:prstGeom prst="rect">
            <a:avLst/>
          </a:prstGeom>
        </p:spPr>
      </p:pic>
      <p:pic>
        <p:nvPicPr>
          <p:cNvPr id="4102" name="Picture 6" descr="Diseños PNG de suiza para camisetas &amp; Merch">
            <a:extLst>
              <a:ext uri="{FF2B5EF4-FFF2-40B4-BE49-F238E27FC236}">
                <a16:creationId xmlns:a16="http://schemas.microsoft.com/office/drawing/2014/main" id="{346E25A5-26C8-3FDD-86A8-7F3F3F665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647" y="3098031"/>
            <a:ext cx="1604601" cy="160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679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736-5889-3F0E-DEA3-A095DC4F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48668C5D-619C-DF92-0C52-0677C0048848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8FD182-48CA-F958-3DCC-6D33F27D1E78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4A6ACE50-0257-C598-7473-E7266F3FAE34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ALTRES MÈTODES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51F6FFCF-1D68-5D65-9136-3C03F38FF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19DE37-8236-91FC-1016-56E0BDD4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271" y="3862533"/>
            <a:ext cx="4232070" cy="5238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02EF1B-667A-45FA-1490-4DC8A601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13" y="1855386"/>
            <a:ext cx="3946020" cy="67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252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0ACE7-A138-2A2D-938C-3B2EFEE2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129DA017-9E5A-1843-7C7D-7FD431530651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432D69F-8AFB-E69F-061A-5F776AFD8DC7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9DAB9549-18CB-EB31-4A6A-F208A72D4A6A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ITERACIÓ D’ARRAYS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B0346349-AAD8-175B-23D3-AE51BF690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CEB14CE-37AD-B1EA-0C7C-DE0052D07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7457" y="4729017"/>
            <a:ext cx="2341183" cy="9998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>
                <a:solidFill>
                  <a:srgbClr val="FF0000"/>
                </a:solidFill>
              </a:rPr>
              <a:t>Cuidado, tracta a l’array com objecte...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26A5A6-3B44-0C92-A1F2-77B359AE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758" y="1147663"/>
            <a:ext cx="5630061" cy="179095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7F852CAF-4B3C-31E1-154B-B29776EE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321"/>
          <a:stretch/>
        </p:blipFill>
        <p:spPr>
          <a:xfrm>
            <a:off x="1173608" y="3578189"/>
            <a:ext cx="4010585" cy="1103719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D456A3E-53A4-5E64-E100-B70947BF3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748"/>
          <a:stretch/>
        </p:blipFill>
        <p:spPr>
          <a:xfrm>
            <a:off x="5757489" y="3591990"/>
            <a:ext cx="4010585" cy="978097"/>
          </a:xfrm>
          <a:prstGeom prst="rect">
            <a:avLst/>
          </a:prstGeom>
        </p:spPr>
      </p:pic>
      <p:pic>
        <p:nvPicPr>
          <p:cNvPr id="47" name="Picture 2" descr="Tortuga - Iconos gratis de animales">
            <a:extLst>
              <a:ext uri="{FF2B5EF4-FFF2-40B4-BE49-F238E27FC236}">
                <a16:creationId xmlns:a16="http://schemas.microsoft.com/office/drawing/2014/main" id="{2E77BF8A-2C28-12D4-1356-78008551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26" y="4601639"/>
            <a:ext cx="1088044" cy="108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eneno - Iconos gratis de víspera de todos los santos">
            <a:extLst>
              <a:ext uri="{FF2B5EF4-FFF2-40B4-BE49-F238E27FC236}">
                <a16:creationId xmlns:a16="http://schemas.microsoft.com/office/drawing/2014/main" id="{3739FA98-F1B1-66DE-D28F-017C78AC0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743" y="4381435"/>
            <a:ext cx="1210384" cy="12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ruz Tachar PNG para descargar gratis">
            <a:extLst>
              <a:ext uri="{FF2B5EF4-FFF2-40B4-BE49-F238E27FC236}">
                <a16:creationId xmlns:a16="http://schemas.microsoft.com/office/drawing/2014/main" id="{D7C78283-9DB4-85C7-03DE-E14155FF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762" y="733492"/>
            <a:ext cx="2476565" cy="247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4450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5EDAD-00EE-5263-A74E-D0B0B96DA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D40ED1B4-E5BB-9BA2-71ED-DB0861715FCA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D1AA124-965E-9BD0-9A08-B2A2D822424E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65D54DAA-F45C-7100-C3F7-DDA38035F995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ITERACIÓ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forEach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7542913D-0460-6FA8-202C-2B375BB5C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008444A-5A8C-2A3A-4FAD-5B9BD84D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0" y="1613417"/>
            <a:ext cx="6198292" cy="2549728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BC3137C3-237D-2C6C-DCFC-577BF842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30" y="4916836"/>
            <a:ext cx="7502085" cy="6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112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A00CC-1348-3EA6-3700-706CA11CA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EB02FDFE-160A-3109-A9D1-C09251518F38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42FCA61-FB0D-313F-BEC0-5FA70C1A7FEB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04AFD90-2A0F-EBDE-2B1A-D2397136E7FA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ITERACIÓ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forEach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C6913368-22AC-3904-5BC4-2CCA4981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A111B2-D451-0889-6185-7882E537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35" y="1603940"/>
            <a:ext cx="10897063" cy="11536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9811C8-6312-6BE6-4F77-CCFA78F4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73" y="3150345"/>
            <a:ext cx="7949995" cy="117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363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EBDD9-733B-02A4-50DC-0D78FE842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033EEAB4-E075-2EF4-FD8E-14DC537C17A5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B79E7F0-F203-12B6-93A6-E9EC2A45005B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A7E10CC1-EF5D-2164-B5B8-8FBB876DB30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BUSCAR ÍNDEXS I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CC55ACC-F2A5-FFB6-4283-692A3AF2D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2C8B22C-E239-D313-A6E8-DD42EFB60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085" y="3037212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Buscar elements que compleixen una condició: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33F0BB-60AE-6952-E432-A603DB74C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55" y="1443570"/>
            <a:ext cx="10393225" cy="123842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DD202291-E9F4-797F-D5DD-B23FE3DD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119" y="3593228"/>
            <a:ext cx="6430272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394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0BB94-27D8-CF0A-262C-9641F8B2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0D3F23D4-322D-9DD4-2E35-C6107A0E7D49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8A7974-7D9E-C009-A471-B3395BB14ECB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37819E75-671B-5DF8-EFD3-41F75CAD62FE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BUSCAR ÍNDEXS I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15A4CCFE-B4A6-2BE5-9111-B0871DCFB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7E526065-271A-01A2-7E1C-78BC1BC1B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664" y="1467969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Filtrar elements que compleixen una condició: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E500A1-4D0E-3E3A-C72D-296B94F0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78" y="2138948"/>
            <a:ext cx="720190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5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NOMENCLATURA DE VARIABLES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ACC309-E5EF-2F72-452F-B5B08DAC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22" y="1612181"/>
            <a:ext cx="6115904" cy="11907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F00021-93B7-F2E5-171A-9D48D9CC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75" y="3010074"/>
            <a:ext cx="6190114" cy="10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3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9902-F82E-6E81-2072-4FCFD58E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B742C101-DB21-24F6-B43E-AA42F049ADAF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BB800E1-991D-39A1-1E0D-D9E2B1180564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FB0BDFD5-A073-B80C-8151-550830BF3E81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TRANSFORMACIÓ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MAP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EB0A79DE-D2A6-D88F-A444-297E11F66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F1178C8-BA26-803E-0A69-689D915F5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664" y="1467969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Mapejar una funció sobre un array:</a:t>
            </a:r>
          </a:p>
        </p:txBody>
      </p:sp>
      <p:pic>
        <p:nvPicPr>
          <p:cNvPr id="5122" name="Picture 2" descr="Beginner's Guide to JavaScript Map Array | Array Map() Method">
            <a:extLst>
              <a:ext uri="{FF2B5EF4-FFF2-40B4-BE49-F238E27FC236}">
                <a16:creationId xmlns:a16="http://schemas.microsoft.com/office/drawing/2014/main" id="{4BBF4048-C26D-6740-23AE-E33A497C4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12688" r="16876" b="24720"/>
          <a:stretch/>
        </p:blipFill>
        <p:spPr bwMode="auto">
          <a:xfrm>
            <a:off x="1611601" y="2311139"/>
            <a:ext cx="3892462" cy="19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ACFFDA-A202-92F6-9E3E-B1C017D6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74" y="2336141"/>
            <a:ext cx="4963218" cy="1752845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C359C37C-1400-5B53-BD82-E6CD1FB6347E}"/>
              </a:ext>
            </a:extLst>
          </p:cNvPr>
          <p:cNvSpPr txBox="1">
            <a:spLocks/>
          </p:cNvSpPr>
          <p:nvPr/>
        </p:nvSpPr>
        <p:spPr>
          <a:xfrm>
            <a:off x="6189156" y="4665924"/>
            <a:ext cx="5290372" cy="1520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>
                <a:solidFill>
                  <a:srgbClr val="FFC000"/>
                </a:solidFill>
              </a:rPr>
              <a:t>Recordatori off-topic:</a:t>
            </a:r>
          </a:p>
          <a:p>
            <a:pPr algn="l"/>
            <a:r>
              <a:rPr lang="en-US" sz="1600" i="1">
                <a:solidFill>
                  <a:srgbClr val="FFC000"/>
                </a:solidFill>
              </a:rPr>
              <a:t>-A la funció fletxa, em puc estalviar el return perquè no faig servir claus. I em puc estalviar les claus perquè el cos de la funció és una sola línia.</a:t>
            </a:r>
          </a:p>
        </p:txBody>
      </p:sp>
    </p:spTree>
    <p:extLst>
      <p:ext uri="{BB962C8B-B14F-4D97-AF65-F5344CB8AC3E}">
        <p14:creationId xmlns:p14="http://schemas.microsoft.com/office/powerpoint/2010/main" val="319704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912F2-7CCC-4B3A-DE0C-58892290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3A1B6C41-C9E5-D8EA-A095-F87335BC8316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9EC1A8-3C2C-5A7B-C0BC-F11EA9BA5961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75E3A319-2BA4-8F98-EE81-675946A15F41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TRANSFORMACIÓ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SORT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E84BBA6C-1AC9-6F79-A037-75A496EF3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FD6E9B-9FC6-DC93-F7A9-D457AE92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32" y="3359622"/>
            <a:ext cx="3448531" cy="11241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330B1A-3FEF-1851-C812-DD78331C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54" y="2152675"/>
            <a:ext cx="6258798" cy="10288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98F05E-7CBA-3CFB-60FF-8043FBAFE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24" y="2838358"/>
            <a:ext cx="4651107" cy="36655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221A3519-0209-8C8E-F78E-44C1C8B24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985" y="4019637"/>
            <a:ext cx="2715004" cy="476316"/>
          </a:xfrm>
          <a:prstGeom prst="rect">
            <a:avLst/>
          </a:prstGeom>
        </p:spPr>
      </p:pic>
      <p:sp>
        <p:nvSpPr>
          <p:cNvPr id="45" name="Subtítulo 2">
            <a:extLst>
              <a:ext uri="{FF2B5EF4-FFF2-40B4-BE49-F238E27FC236}">
                <a16:creationId xmlns:a16="http://schemas.microsoft.com/office/drawing/2014/main" id="{EDEA39D1-A2A6-73DF-7248-73D6036917F2}"/>
              </a:ext>
            </a:extLst>
          </p:cNvPr>
          <p:cNvSpPr txBox="1">
            <a:spLocks/>
          </p:cNvSpPr>
          <p:nvPr/>
        </p:nvSpPr>
        <p:spPr>
          <a:xfrm>
            <a:off x="873915" y="1524780"/>
            <a:ext cx="6856753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Ordenació per defecte (alfabètica):</a:t>
            </a:r>
          </a:p>
        </p:txBody>
      </p:sp>
      <p:pic>
        <p:nvPicPr>
          <p:cNvPr id="84" name="Imagen 83">
            <a:extLst>
              <a:ext uri="{FF2B5EF4-FFF2-40B4-BE49-F238E27FC236}">
                <a16:creationId xmlns:a16="http://schemas.microsoft.com/office/drawing/2014/main" id="{CBB2B323-C355-5531-3722-A22310570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32" y="4672269"/>
            <a:ext cx="3524742" cy="1066949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27734C0D-F55C-EC8C-C09C-73A88CFB7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368" y="5204513"/>
            <a:ext cx="3038899" cy="504895"/>
          </a:xfrm>
          <a:prstGeom prst="rect">
            <a:avLst/>
          </a:prstGeom>
        </p:spPr>
      </p:pic>
      <p:sp>
        <p:nvSpPr>
          <p:cNvPr id="119" name="Subtítulo 2">
            <a:extLst>
              <a:ext uri="{FF2B5EF4-FFF2-40B4-BE49-F238E27FC236}">
                <a16:creationId xmlns:a16="http://schemas.microsoft.com/office/drawing/2014/main" id="{DDAF6611-9AC6-D661-3724-36AA35BB887F}"/>
              </a:ext>
            </a:extLst>
          </p:cNvPr>
          <p:cNvSpPr txBox="1">
            <a:spLocks/>
          </p:cNvSpPr>
          <p:nvPr/>
        </p:nvSpPr>
        <p:spPr>
          <a:xfrm>
            <a:off x="9719879" y="4860606"/>
            <a:ext cx="2752968" cy="1499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rgbClr val="00B050"/>
                </a:solidFill>
              </a:rPr>
              <a:t>El mètode </a:t>
            </a:r>
            <a:r>
              <a:rPr lang="en-US" sz="2000" b="1" i="1">
                <a:solidFill>
                  <a:srgbClr val="00B050"/>
                </a:solidFill>
              </a:rPr>
              <a:t>sort</a:t>
            </a:r>
            <a:r>
              <a:rPr lang="en-US" sz="2000" b="1">
                <a:solidFill>
                  <a:srgbClr val="00B050"/>
                </a:solidFill>
              </a:rPr>
              <a:t> ordena la llista original</a:t>
            </a:r>
          </a:p>
        </p:txBody>
      </p:sp>
    </p:spTree>
    <p:extLst>
      <p:ext uri="{BB962C8B-B14F-4D97-AF65-F5344CB8AC3E}">
        <p14:creationId xmlns:p14="http://schemas.microsoft.com/office/powerpoint/2010/main" val="13347816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AEED-0AEF-38C7-06A4-F86E0FDA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823A969-7F8F-C315-1CE8-54884ECCC431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1921EF-BCEF-9F8D-DC57-9A004124B219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F4880577-6026-5427-9C4E-A9A258FE0959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TRANSFORMACIÓ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SORT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403700BD-684B-B903-B01A-31F64A655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0007ED76-B90F-F066-C1B8-AF675962FDEC}"/>
              </a:ext>
            </a:extLst>
          </p:cNvPr>
          <p:cNvSpPr txBox="1">
            <a:spLocks/>
          </p:cNvSpPr>
          <p:nvPr/>
        </p:nvSpPr>
        <p:spPr>
          <a:xfrm>
            <a:off x="873915" y="1524780"/>
            <a:ext cx="6856753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Ordenació amb una funció d’ordenació pròpia: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D3880E-2B73-1CEB-215C-6D207324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3" y="2123432"/>
            <a:ext cx="4363059" cy="311511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96DDA38F-B957-78D1-41A1-27B7140F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83" y="5369800"/>
            <a:ext cx="2962688" cy="457264"/>
          </a:xfrm>
          <a:prstGeom prst="rect">
            <a:avLst/>
          </a:prstGeom>
        </p:spPr>
      </p:pic>
      <p:sp>
        <p:nvSpPr>
          <p:cNvPr id="78" name="Subtítulo 2">
            <a:extLst>
              <a:ext uri="{FF2B5EF4-FFF2-40B4-BE49-F238E27FC236}">
                <a16:creationId xmlns:a16="http://schemas.microsoft.com/office/drawing/2014/main" id="{2CB60F97-0FE9-BBA0-CB34-CDEDEE41EE2E}"/>
              </a:ext>
            </a:extLst>
          </p:cNvPr>
          <p:cNvSpPr txBox="1">
            <a:spLocks/>
          </p:cNvSpPr>
          <p:nvPr/>
        </p:nvSpPr>
        <p:spPr>
          <a:xfrm>
            <a:off x="5887871" y="2115014"/>
            <a:ext cx="5711697" cy="2965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La funció d’ordenació: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-Ha de rebre dos paràmetres d’entrada.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-Pot implementar qualsevol lògica d’ordenació.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-Ha de retornar un 0 si ambdós entrades tenen el mateix ordre.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-Ha de retornar un número més gran que 0 si la primera entrada té un ordre prioritari.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-Ha de retornar un número més petit que 0 si la segona entrada té un ordre prioritari.</a:t>
            </a:r>
          </a:p>
          <a:p>
            <a:pPr algn="l"/>
            <a:endParaRPr lang="en-US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744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F8D78-763F-1EBF-5141-83B4161F4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6948CCF8-3F2C-4F34-F81B-9B8C24CC7606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46F2EF-6669-6D59-636C-75C9A2B8AF2B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F8A94D86-5FA0-ACC5-63ED-88BFB76CCADF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TRANSFORMACIÓ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SORT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4CD12ED4-C88E-3D09-9CB4-8F534AD7B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7747B7D6-ADE9-15FD-35A7-7D4E48B9DE39}"/>
              </a:ext>
            </a:extLst>
          </p:cNvPr>
          <p:cNvSpPr txBox="1">
            <a:spLocks/>
          </p:cNvSpPr>
          <p:nvPr/>
        </p:nvSpPr>
        <p:spPr>
          <a:xfrm>
            <a:off x="873915" y="1524780"/>
            <a:ext cx="6856753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Ordenació amb una funció d’ordenació pròpia: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557C1C2-5134-4B04-A60E-E94CB786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066" y="4681997"/>
            <a:ext cx="2962688" cy="457264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370FD587-54A0-46AA-A1D6-C2116DB2C475}"/>
              </a:ext>
            </a:extLst>
          </p:cNvPr>
          <p:cNvSpPr txBox="1">
            <a:spLocks/>
          </p:cNvSpPr>
          <p:nvPr/>
        </p:nvSpPr>
        <p:spPr>
          <a:xfrm>
            <a:off x="1578729" y="2187283"/>
            <a:ext cx="6856753" cy="9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err="1">
                <a:solidFill>
                  <a:srgbClr val="00B050"/>
                </a:solidFill>
              </a:rPr>
              <a:t>Típicament</a:t>
            </a:r>
            <a:r>
              <a:rPr lang="en-US" sz="1800" b="1" dirty="0">
                <a:solidFill>
                  <a:srgbClr val="00B050"/>
                </a:solidFill>
              </a:rPr>
              <a:t>, </a:t>
            </a:r>
            <a:r>
              <a:rPr lang="en-US" sz="1800" b="1" dirty="0" err="1">
                <a:solidFill>
                  <a:srgbClr val="00B050"/>
                </a:solidFill>
              </a:rPr>
              <a:t>amb</a:t>
            </a:r>
            <a:r>
              <a:rPr lang="en-US" sz="1800" b="1" dirty="0">
                <a:solidFill>
                  <a:srgbClr val="00B050"/>
                </a:solidFill>
              </a:rPr>
              <a:t> arrays </a:t>
            </a:r>
            <a:r>
              <a:rPr lang="en-US" sz="1800" b="1" dirty="0" err="1">
                <a:solidFill>
                  <a:srgbClr val="00B050"/>
                </a:solidFill>
              </a:rPr>
              <a:t>numèrics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farem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servir</a:t>
            </a:r>
            <a:r>
              <a:rPr lang="en-US" sz="1800" b="1" dirty="0">
                <a:solidFill>
                  <a:srgbClr val="00B050"/>
                </a:solidFill>
              </a:rPr>
              <a:t> la </a:t>
            </a:r>
            <a:r>
              <a:rPr lang="en-US" sz="1800" b="1" dirty="0" err="1">
                <a:solidFill>
                  <a:srgbClr val="00B050"/>
                </a:solidFill>
              </a:rPr>
              <a:t>següent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funció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d’ordenació</a:t>
            </a:r>
            <a:r>
              <a:rPr lang="en-US" sz="1800" b="1" dirty="0">
                <a:solidFill>
                  <a:srgbClr val="00B050"/>
                </a:solidFill>
              </a:rPr>
              <a:t>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4E80B2-B4FD-6A14-9F26-E107A485F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567" y="3110901"/>
            <a:ext cx="4637264" cy="133579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96DADED-F0E7-02E6-8CDA-CD60C640C967}"/>
              </a:ext>
            </a:extLst>
          </p:cNvPr>
          <p:cNvSpPr/>
          <p:nvPr/>
        </p:nvSpPr>
        <p:spPr>
          <a:xfrm>
            <a:off x="4205659" y="3583479"/>
            <a:ext cx="2570452" cy="4125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38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TIPUS DE DADES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E3F403C2-C0E6-387D-D3BD-4E71BFB901F0}"/>
              </a:ext>
            </a:extLst>
          </p:cNvPr>
          <p:cNvSpPr txBox="1">
            <a:spLocks/>
          </p:cNvSpPr>
          <p:nvPr/>
        </p:nvSpPr>
        <p:spPr>
          <a:xfrm>
            <a:off x="992395" y="1627227"/>
            <a:ext cx="4182724" cy="4531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Number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BigInt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String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Boolean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null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undefined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B4D67A8-A62F-75CB-74B3-0DF676486FE9}"/>
              </a:ext>
            </a:extLst>
          </p:cNvPr>
          <p:cNvSpPr txBox="1">
            <a:spLocks/>
          </p:cNvSpPr>
          <p:nvPr/>
        </p:nvSpPr>
        <p:spPr>
          <a:xfrm>
            <a:off x="8273152" y="927893"/>
            <a:ext cx="3768188" cy="4178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>
                <a:solidFill>
                  <a:srgbClr val="FFC000"/>
                </a:solidFill>
              </a:rPr>
              <a:t>JS té tipat dinàmic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985918-1196-077A-EFC8-1C58ECD5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46"/>
          <a:stretch/>
        </p:blipFill>
        <p:spPr>
          <a:xfrm>
            <a:off x="2723288" y="1586264"/>
            <a:ext cx="2867425" cy="29340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8A29F42-C031-F654-C69A-14CD7C94E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036" y="1342294"/>
            <a:ext cx="692249" cy="69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821719D8-6079-F227-FB6D-B83EC1F74F5D}"/>
              </a:ext>
            </a:extLst>
          </p:cNvPr>
          <p:cNvSpPr txBox="1"/>
          <p:nvPr/>
        </p:nvSpPr>
        <p:spPr>
          <a:xfrm>
            <a:off x="2650358" y="2131429"/>
            <a:ext cx="4481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4"/>
              </a:rPr>
              <a:t>https://javascript.info/types#bigint-type</a:t>
            </a:r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750DCFD-2D0A-5FE5-A159-763BA21F1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235" y="2748051"/>
            <a:ext cx="5068007" cy="1105054"/>
          </a:xfrm>
          <a:prstGeom prst="rect">
            <a:avLst/>
          </a:prstGeom>
        </p:spPr>
      </p:pic>
      <p:sp>
        <p:nvSpPr>
          <p:cNvPr id="78" name="Título 1">
            <a:extLst>
              <a:ext uri="{FF2B5EF4-FFF2-40B4-BE49-F238E27FC236}">
                <a16:creationId xmlns:a16="http://schemas.microsoft.com/office/drawing/2014/main" id="{1E8E2861-F4F5-A55A-7AE0-FF78268BA892}"/>
              </a:ext>
            </a:extLst>
          </p:cNvPr>
          <p:cNvSpPr txBox="1">
            <a:spLocks/>
          </p:cNvSpPr>
          <p:nvPr/>
        </p:nvSpPr>
        <p:spPr>
          <a:xfrm>
            <a:off x="5767909" y="4346561"/>
            <a:ext cx="1714794" cy="1059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object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symbol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A6E0264-1613-A588-4207-1B6FC3C8B2EF}"/>
              </a:ext>
            </a:extLst>
          </p:cNvPr>
          <p:cNvSpPr/>
          <p:nvPr/>
        </p:nvSpPr>
        <p:spPr>
          <a:xfrm>
            <a:off x="8349906" y="1723978"/>
            <a:ext cx="3249138" cy="414570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D51EEDCC-CB29-909F-BA84-C31CCA6830A4}"/>
              </a:ext>
            </a:extLst>
          </p:cNvPr>
          <p:cNvSpPr txBox="1">
            <a:spLocks/>
          </p:cNvSpPr>
          <p:nvPr/>
        </p:nvSpPr>
        <p:spPr>
          <a:xfrm>
            <a:off x="8411734" y="1870824"/>
            <a:ext cx="1756689" cy="4178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>
                <a:solidFill>
                  <a:schemeClr val="accent4">
                    <a:lumMod val="60000"/>
                    <a:lumOff val="40000"/>
                  </a:schemeClr>
                </a:solidFill>
              </a:rPr>
              <a:t>typeof()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19" name="Imagen 118">
            <a:extLst>
              <a:ext uri="{FF2B5EF4-FFF2-40B4-BE49-F238E27FC236}">
                <a16:creationId xmlns:a16="http://schemas.microsoft.com/office/drawing/2014/main" id="{BB19E9DE-471F-8AD5-2D06-5AFDE7C09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023" y="2369839"/>
            <a:ext cx="2964264" cy="33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3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CONVERSIÓ A TIPUS NUMÈRIC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5A0CD08-6F8C-CF50-FD9A-430AE369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69" y="1338504"/>
            <a:ext cx="4868141" cy="157590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971C065F-5B2C-5B4D-4E46-963B640B1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57" y="1546647"/>
            <a:ext cx="6118644" cy="136522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4F067D94-9C32-3C49-E508-3504B17E4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1" y="3121725"/>
            <a:ext cx="7452597" cy="264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9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COMPARACIONS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25FC18-5CF8-4088-A3F2-18375BE16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77" y="1357867"/>
            <a:ext cx="2970585" cy="138085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F4F1313-E39D-4513-4E11-6CCA1A47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55" y="1344851"/>
            <a:ext cx="1318178" cy="13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732E00-A28D-E7FE-4048-209E4DD9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871" y="2424622"/>
            <a:ext cx="3924848" cy="2172003"/>
          </a:xfrm>
          <a:prstGeom prst="rect">
            <a:avLst/>
          </a:prstGeom>
        </p:spPr>
      </p:pic>
      <p:pic>
        <p:nvPicPr>
          <p:cNvPr id="7170" name="Picture 2" descr="🤯 Cabeza Explotando Emoji">
            <a:extLst>
              <a:ext uri="{FF2B5EF4-FFF2-40B4-BE49-F238E27FC236}">
                <a16:creationId xmlns:a16="http://schemas.microsoft.com/office/drawing/2014/main" id="{5FF482A6-88C6-9372-CFBD-482A40830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112" y="1245062"/>
            <a:ext cx="1506741" cy="150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34730E16-3DE7-642D-8072-CC2D4D15F237}"/>
              </a:ext>
            </a:extLst>
          </p:cNvPr>
          <p:cNvSpPr txBox="1"/>
          <p:nvPr/>
        </p:nvSpPr>
        <p:spPr>
          <a:xfrm>
            <a:off x="1957275" y="4314684"/>
            <a:ext cx="41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6"/>
              </a:rPr>
              <a:t>https://javascript.info/comparison</a:t>
            </a:r>
            <a:endParaRPr lang="es-ES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F29477E1-7DC9-E4D8-9119-E08F78A7C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007" y="4700206"/>
            <a:ext cx="4677428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IGUALTAT ESTRICTA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20879C-AACC-6F31-AD1E-7C7DD3DB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87" b="68520"/>
          <a:stretch/>
        </p:blipFill>
        <p:spPr>
          <a:xfrm>
            <a:off x="1023149" y="1805543"/>
            <a:ext cx="4820323" cy="6360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B4FEC68-8241-8A96-AB6E-0E6E53C2CB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216"/>
          <a:stretch/>
        </p:blipFill>
        <p:spPr>
          <a:xfrm>
            <a:off x="1071987" y="3125814"/>
            <a:ext cx="4820323" cy="557188"/>
          </a:xfrm>
          <a:prstGeom prst="rect">
            <a:avLst/>
          </a:prstGeom>
        </p:spPr>
      </p:pic>
      <p:pic>
        <p:nvPicPr>
          <p:cNvPr id="10" name="Picture 6" descr="Icono de Flecha correcta | Freepik">
            <a:extLst>
              <a:ext uri="{FF2B5EF4-FFF2-40B4-BE49-F238E27FC236}">
                <a16:creationId xmlns:a16="http://schemas.microsoft.com/office/drawing/2014/main" id="{21CD0334-8BBB-A5B3-E155-6FC90DAAF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99" y="2208580"/>
            <a:ext cx="956778" cy="9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4F66534-1F3F-FDAC-8D38-3DFEF7F01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75" y="2416546"/>
            <a:ext cx="3934374" cy="485843"/>
          </a:xfrm>
          <a:prstGeom prst="rect">
            <a:avLst/>
          </a:prstGeom>
        </p:spPr>
      </p:pic>
      <p:pic>
        <p:nvPicPr>
          <p:cNvPr id="7168" name="Imagen 7167">
            <a:extLst>
              <a:ext uri="{FF2B5EF4-FFF2-40B4-BE49-F238E27FC236}">
                <a16:creationId xmlns:a16="http://schemas.microsoft.com/office/drawing/2014/main" id="{72134822-8EB4-9DE9-A59D-558B69C6B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664" y="5238834"/>
            <a:ext cx="4828904" cy="619802"/>
          </a:xfrm>
          <a:prstGeom prst="rect">
            <a:avLst/>
          </a:prstGeom>
        </p:spPr>
      </p:pic>
      <p:pic>
        <p:nvPicPr>
          <p:cNvPr id="7171" name="Imagen 7170">
            <a:extLst>
              <a:ext uri="{FF2B5EF4-FFF2-40B4-BE49-F238E27FC236}">
                <a16:creationId xmlns:a16="http://schemas.microsoft.com/office/drawing/2014/main" id="{3F5260E1-B614-3C98-51F8-4713F6225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857" y="5246037"/>
            <a:ext cx="4610743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4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OPERADOR CONDICIONAL (?)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175" name="Imagen 7174">
            <a:extLst>
              <a:ext uri="{FF2B5EF4-FFF2-40B4-BE49-F238E27FC236}">
                <a16:creationId xmlns:a16="http://schemas.microsoft.com/office/drawing/2014/main" id="{40E0BD27-CCD0-A00F-84C5-7B462CD0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85" y="1925696"/>
            <a:ext cx="5122623" cy="2672287"/>
          </a:xfrm>
          <a:prstGeom prst="rect">
            <a:avLst/>
          </a:prstGeom>
        </p:spPr>
      </p:pic>
      <p:pic>
        <p:nvPicPr>
          <p:cNvPr id="7176" name="Picture 6" descr="Icono de Flecha correcta | Freepik">
            <a:extLst>
              <a:ext uri="{FF2B5EF4-FFF2-40B4-BE49-F238E27FC236}">
                <a16:creationId xmlns:a16="http://schemas.microsoft.com/office/drawing/2014/main" id="{96D22821-3E72-2318-83F7-3FF18E65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847" y="3076780"/>
            <a:ext cx="956778" cy="9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Imagen 7177">
            <a:extLst>
              <a:ext uri="{FF2B5EF4-FFF2-40B4-BE49-F238E27FC236}">
                <a16:creationId xmlns:a16="http://schemas.microsoft.com/office/drawing/2014/main" id="{0B443F07-D219-58C0-7259-04C0569C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541" y="3265778"/>
            <a:ext cx="5155861" cy="498151"/>
          </a:xfrm>
          <a:prstGeom prst="rect">
            <a:avLst/>
          </a:prstGeom>
        </p:spPr>
      </p:pic>
      <p:pic>
        <p:nvPicPr>
          <p:cNvPr id="11266" name="Picture 2" descr="🤤 Cara Babeando Emoji">
            <a:extLst>
              <a:ext uri="{FF2B5EF4-FFF2-40B4-BE49-F238E27FC236}">
                <a16:creationId xmlns:a16="http://schemas.microsoft.com/office/drawing/2014/main" id="{D07961A5-508D-9F1A-FC03-AEDBE68A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93" y="3919707"/>
            <a:ext cx="1441277" cy="1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2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 dirty="0">
                <a:solidFill>
                  <a:schemeClr val="tx2"/>
                </a:solidFill>
              </a:rPr>
              <a:t>Professor: Albert Guardiola </a:t>
            </a:r>
            <a:r>
              <a:rPr lang="en-US" sz="1100" dirty="0" err="1">
                <a:solidFill>
                  <a:schemeClr val="tx2"/>
                </a:solidFill>
              </a:rPr>
              <a:t>Escrihuela</a:t>
            </a:r>
            <a:r>
              <a:rPr lang="en-US" sz="1100" dirty="0">
                <a:solidFill>
                  <a:schemeClr val="tx2"/>
                </a:solidFill>
              </a:rPr>
              <a:t>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OPERADOR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NULLISH COALESCING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(??)</a:t>
            </a:r>
          </a:p>
        </p:txBody>
      </p:sp>
      <p:pic>
        <p:nvPicPr>
          <p:cNvPr id="3" name="Picture 2" descr="🤤 Cara Babeando Emoji">
            <a:extLst>
              <a:ext uri="{FF2B5EF4-FFF2-40B4-BE49-F238E27FC236}">
                <a16:creationId xmlns:a16="http://schemas.microsoft.com/office/drawing/2014/main" id="{91A978C4-2E40-DD6D-A6B2-FA123CB8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80" y="4549906"/>
            <a:ext cx="1214166" cy="12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B341FBD-8BF3-ACF3-6DA6-EE038299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753" y="3909685"/>
            <a:ext cx="6487915" cy="9719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2ADA634-9A8C-CA1B-3F93-DD29ADE94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435" y="1719299"/>
            <a:ext cx="6325483" cy="657317"/>
          </a:xfrm>
          <a:prstGeom prst="rect">
            <a:avLst/>
          </a:prstGeom>
        </p:spPr>
      </p:pic>
      <p:pic>
        <p:nvPicPr>
          <p:cNvPr id="7" name="Picture 6" descr="Icono de Flecha correcta | Freepik">
            <a:extLst>
              <a:ext uri="{FF2B5EF4-FFF2-40B4-BE49-F238E27FC236}">
                <a16:creationId xmlns:a16="http://schemas.microsoft.com/office/drawing/2014/main" id="{8899C836-9019-C11E-F13B-60BC6A32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46759" y="2695838"/>
            <a:ext cx="956778" cy="9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🤤 Cara Babeando Emoji">
            <a:extLst>
              <a:ext uri="{FF2B5EF4-FFF2-40B4-BE49-F238E27FC236}">
                <a16:creationId xmlns:a16="http://schemas.microsoft.com/office/drawing/2014/main" id="{0CFACA38-B6CA-30A2-6E7E-1AF976416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486" y="4543808"/>
            <a:ext cx="1214166" cy="12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52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FOR CLÀSSIC I FOR OF</a:t>
            </a:r>
          </a:p>
        </p:txBody>
      </p:sp>
      <p:pic>
        <p:nvPicPr>
          <p:cNvPr id="8" name="Picture 2" descr="🤤 Cara Babeando Emoji">
            <a:extLst>
              <a:ext uri="{FF2B5EF4-FFF2-40B4-BE49-F238E27FC236}">
                <a16:creationId xmlns:a16="http://schemas.microsoft.com/office/drawing/2014/main" id="{0CFACA38-B6CA-30A2-6E7E-1AF976416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539" y="4823037"/>
            <a:ext cx="1214166" cy="12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AD78214-B28C-F8FC-2409-C0BF88F3C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790" y="1517750"/>
            <a:ext cx="5781750" cy="44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4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JAVASCRIPT I ECMASCRIPT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8"/>
            <a:ext cx="2083205" cy="435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err="1">
                <a:solidFill>
                  <a:schemeClr val="tx2"/>
                </a:solidFill>
              </a:rPr>
              <a:t>LiveScript</a:t>
            </a:r>
            <a:r>
              <a:rPr lang="en-US" sz="2400">
                <a:solidFill>
                  <a:schemeClr val="tx2"/>
                </a:solidFill>
              </a:rPr>
              <a:t> (1995)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30" name="Picture 6" descr="Icono de Flecha correcta | Freepik">
            <a:extLst>
              <a:ext uri="{FF2B5EF4-FFF2-40B4-BE49-F238E27FC236}">
                <a16:creationId xmlns:a16="http://schemas.microsoft.com/office/drawing/2014/main" id="{E1D0C185-1291-2AD6-712E-0907149C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765" y="1901984"/>
            <a:ext cx="862944" cy="8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cono de Flecha correcta | Freepik">
            <a:extLst>
              <a:ext uri="{FF2B5EF4-FFF2-40B4-BE49-F238E27FC236}">
                <a16:creationId xmlns:a16="http://schemas.microsoft.com/office/drawing/2014/main" id="{521C8879-58FA-1A25-9993-FC3A75C1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120" y="1885993"/>
            <a:ext cx="862944" cy="8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MAScript el estándar de JavaScript | EDteam">
            <a:extLst>
              <a:ext uri="{FF2B5EF4-FFF2-40B4-BE49-F238E27FC236}">
                <a16:creationId xmlns:a16="http://schemas.microsoft.com/office/drawing/2014/main" id="{9358C06E-9673-FEB4-5984-1FB169D8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324" y="1563029"/>
            <a:ext cx="1725837" cy="14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errar llave 40">
            <a:extLst>
              <a:ext uri="{FF2B5EF4-FFF2-40B4-BE49-F238E27FC236}">
                <a16:creationId xmlns:a16="http://schemas.microsoft.com/office/drawing/2014/main" id="{D11345B2-F214-CD60-1E28-0E2D8B8C8388}"/>
              </a:ext>
            </a:extLst>
          </p:cNvPr>
          <p:cNvSpPr/>
          <p:nvPr/>
        </p:nvSpPr>
        <p:spPr>
          <a:xfrm rot="5400000">
            <a:off x="4254521" y="361120"/>
            <a:ext cx="287158" cy="648981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3658456-E1B6-D3AC-67DC-E01C2E86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95" y="3952738"/>
            <a:ext cx="2106124" cy="57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cma International Logo &amp; Brand Assets (SVG, PNG and vector) - Brandfetch">
            <a:extLst>
              <a:ext uri="{FF2B5EF4-FFF2-40B4-BE49-F238E27FC236}">
                <a16:creationId xmlns:a16="http://schemas.microsoft.com/office/drawing/2014/main" id="{6E5C2D0A-D71D-3867-9A5B-01B91824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837" y="3942160"/>
            <a:ext cx="1927405" cy="51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errar llave 44">
            <a:extLst>
              <a:ext uri="{FF2B5EF4-FFF2-40B4-BE49-F238E27FC236}">
                <a16:creationId xmlns:a16="http://schemas.microsoft.com/office/drawing/2014/main" id="{9CA43E18-6DC1-FADB-38AF-420C59737FD3}"/>
              </a:ext>
            </a:extLst>
          </p:cNvPr>
          <p:cNvSpPr/>
          <p:nvPr/>
        </p:nvSpPr>
        <p:spPr>
          <a:xfrm rot="5400000">
            <a:off x="9773755" y="2119406"/>
            <a:ext cx="287158" cy="297324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D20F366C-6CCC-BD19-B6B4-BD8264535479}"/>
              </a:ext>
            </a:extLst>
          </p:cNvPr>
          <p:cNvSpPr txBox="1">
            <a:spLocks/>
          </p:cNvSpPr>
          <p:nvPr/>
        </p:nvSpPr>
        <p:spPr>
          <a:xfrm>
            <a:off x="4894785" y="2149734"/>
            <a:ext cx="2648491" cy="435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chemeClr val="tx2"/>
                </a:solidFill>
              </a:rPr>
              <a:t>JavaScript (1995-1997)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42" name="Picture 18" descr="Java Logo, symbol, meaning, history, PNG, brand">
            <a:extLst>
              <a:ext uri="{FF2B5EF4-FFF2-40B4-BE49-F238E27FC236}">
                <a16:creationId xmlns:a16="http://schemas.microsoft.com/office/drawing/2014/main" id="{6921D333-C3AA-4D5E-56CB-204C3C8B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22" y="4626478"/>
            <a:ext cx="1931190" cy="108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: curvado 79">
            <a:extLst>
              <a:ext uri="{FF2B5EF4-FFF2-40B4-BE49-F238E27FC236}">
                <a16:creationId xmlns:a16="http://schemas.microsoft.com/office/drawing/2014/main" id="{267E4291-3E97-4E1F-2D38-5EBBDD3268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13312" y="3340870"/>
            <a:ext cx="1806128" cy="544119"/>
          </a:xfrm>
          <a:prstGeom prst="curvedConnector3">
            <a:avLst>
              <a:gd name="adj1" fmla="val 27552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JavaScript Versions - GeeksforGeeks">
            <a:extLst>
              <a:ext uri="{FF2B5EF4-FFF2-40B4-BE49-F238E27FC236}">
                <a16:creationId xmlns:a16="http://schemas.microsoft.com/office/drawing/2014/main" id="{A4A0B445-54BF-DECE-E742-06470E0B5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1"/>
          <a:stretch/>
        </p:blipFill>
        <p:spPr bwMode="auto">
          <a:xfrm>
            <a:off x="8119774" y="4589275"/>
            <a:ext cx="3680957" cy="15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97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FUNCIONS: PARÀMETRES PER DEFECTE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320AD5-A8A9-29D1-07C9-77A90786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70" y="1389108"/>
            <a:ext cx="5564577" cy="141716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B91146-3DE1-76D9-0499-238CAA5E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60" y="2569433"/>
            <a:ext cx="5216368" cy="3524573"/>
          </a:xfrm>
          <a:prstGeom prst="rect">
            <a:avLst/>
          </a:prstGeom>
        </p:spPr>
      </p:pic>
      <p:sp>
        <p:nvSpPr>
          <p:cNvPr id="41" name="Título 1">
            <a:extLst>
              <a:ext uri="{FF2B5EF4-FFF2-40B4-BE49-F238E27FC236}">
                <a16:creationId xmlns:a16="http://schemas.microsoft.com/office/drawing/2014/main" id="{05A8168F-CDB8-CF5C-059F-7EDEF1B6BA61}"/>
              </a:ext>
            </a:extLst>
          </p:cNvPr>
          <p:cNvSpPr txBox="1">
            <a:spLocks/>
          </p:cNvSpPr>
          <p:nvPr/>
        </p:nvSpPr>
        <p:spPr>
          <a:xfrm>
            <a:off x="4473191" y="5485618"/>
            <a:ext cx="2140406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JavaScript antic: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49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FUNCIONS. DECLARACIÓ VS. EXPRESSIÓ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4E6116-1ADD-6C13-132D-68BC35F0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19" y="2110293"/>
            <a:ext cx="3277433" cy="1211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9225BF4-93F3-938A-99D4-AC5A8B4F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44" y="2131741"/>
            <a:ext cx="5206811" cy="108357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FCAA6C0-D2DD-706D-41E6-B9C956DD179E}"/>
              </a:ext>
            </a:extLst>
          </p:cNvPr>
          <p:cNvSpPr txBox="1">
            <a:spLocks/>
          </p:cNvSpPr>
          <p:nvPr/>
        </p:nvSpPr>
        <p:spPr>
          <a:xfrm>
            <a:off x="835111" y="1570519"/>
            <a:ext cx="2570597" cy="41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Declaració de funció:</a:t>
            </a: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2428ADEC-155A-7EE8-832D-D9733D5A7DCA}"/>
              </a:ext>
            </a:extLst>
          </p:cNvPr>
          <p:cNvSpPr txBox="1">
            <a:spLocks/>
          </p:cNvSpPr>
          <p:nvPr/>
        </p:nvSpPr>
        <p:spPr>
          <a:xfrm>
            <a:off x="5375385" y="1516138"/>
            <a:ext cx="3524097" cy="41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Funció como una expressió:</a:t>
            </a: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FA9EDB0F-D0BE-28F8-CD31-8E0D3D2DB566}"/>
              </a:ext>
            </a:extLst>
          </p:cNvPr>
          <p:cNvSpPr txBox="1">
            <a:spLocks/>
          </p:cNvSpPr>
          <p:nvPr/>
        </p:nvSpPr>
        <p:spPr>
          <a:xfrm>
            <a:off x="6112613" y="3705472"/>
            <a:ext cx="4541179" cy="7413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-Permet assignar la funció a altres variables (“copiar-la”), o passar-la com a paràmetre d’una funció (p.ex. com un </a:t>
            </a:r>
            <a:r>
              <a:rPr lang="en-US" sz="2400" i="1">
                <a:solidFill>
                  <a:schemeClr val="tx2"/>
                </a:solidFill>
              </a:rPr>
              <a:t>callback</a:t>
            </a:r>
            <a:r>
              <a:rPr lang="en-US" sz="2400">
                <a:solidFill>
                  <a:schemeClr val="tx2"/>
                </a:solidFill>
              </a:rPr>
              <a:t>)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45878052-FB33-5319-F2E4-A4ADFA5B2F58}"/>
              </a:ext>
            </a:extLst>
          </p:cNvPr>
          <p:cNvSpPr txBox="1">
            <a:spLocks/>
          </p:cNvSpPr>
          <p:nvPr/>
        </p:nvSpPr>
        <p:spPr>
          <a:xfrm>
            <a:off x="6104306" y="4664354"/>
            <a:ext cx="4096011" cy="5354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-No es pot invocar abans d’haver-la declarat en el codi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394043B9-F55F-419B-984E-5F4D3F3D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701" y="3514049"/>
            <a:ext cx="847293" cy="84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Close, window, cancel, error, red, rounded, square icon - Download on  Iconfinder">
            <a:extLst>
              <a:ext uri="{FF2B5EF4-FFF2-40B4-BE49-F238E27FC236}">
                <a16:creationId xmlns:a16="http://schemas.microsoft.com/office/drawing/2014/main" id="{FA1A8B56-C3F6-3771-9490-AA653BFA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701" y="4475618"/>
            <a:ext cx="876810" cy="8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03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FUNCIONS. NOTACIÓ FLETXA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563C4E-90C0-1C29-5956-CF7ED691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334" y="3167446"/>
            <a:ext cx="4441294" cy="4262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008D35-67AB-2421-EE5A-1E8D9C9A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83" y="1872903"/>
            <a:ext cx="6361961" cy="351878"/>
          </a:xfrm>
          <a:prstGeom prst="rect">
            <a:avLst/>
          </a:prstGeom>
        </p:spPr>
      </p:pic>
      <p:pic>
        <p:nvPicPr>
          <p:cNvPr id="41" name="Picture 6" descr="Icono de Flecha correcta | Freepik">
            <a:extLst>
              <a:ext uri="{FF2B5EF4-FFF2-40B4-BE49-F238E27FC236}">
                <a16:creationId xmlns:a16="http://schemas.microsoft.com/office/drawing/2014/main" id="{E542C6A6-2F00-0DFD-DD1D-ECB5C8A4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591" y="1686274"/>
            <a:ext cx="766609" cy="7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Icono de Flecha correcta | Freepik">
            <a:extLst>
              <a:ext uri="{FF2B5EF4-FFF2-40B4-BE49-F238E27FC236}">
                <a16:creationId xmlns:a16="http://schemas.microsoft.com/office/drawing/2014/main" id="{A8D5A94D-D068-6C3A-3318-D24CE5BF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31898" y="2387765"/>
            <a:ext cx="676159" cy="67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Icono de Flecha correcta | Freepik">
            <a:extLst>
              <a:ext uri="{FF2B5EF4-FFF2-40B4-BE49-F238E27FC236}">
                <a16:creationId xmlns:a16="http://schemas.microsoft.com/office/drawing/2014/main" id="{EF388C73-794D-1229-E574-C3C66C02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80" y="4934775"/>
            <a:ext cx="766609" cy="7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E44E355A-87CD-B53E-BF91-B801A8F09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51" y="4482118"/>
            <a:ext cx="4791115" cy="1510610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98B1D91A-E456-AEFA-F046-EA15CBD6F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77" y="1547809"/>
            <a:ext cx="3277433" cy="1211824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390AB678-735E-2B2D-23EE-5B2069AEB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855" y="4363496"/>
            <a:ext cx="4446468" cy="16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6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FUNCIONS = COMENTARIS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8C61FD8-54E8-AACD-2B6A-188211F1D944}"/>
              </a:ext>
            </a:extLst>
          </p:cNvPr>
          <p:cNvSpPr txBox="1">
            <a:spLocks/>
          </p:cNvSpPr>
          <p:nvPr/>
        </p:nvSpPr>
        <p:spPr>
          <a:xfrm>
            <a:off x="4823004" y="2977160"/>
            <a:ext cx="2618373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PUES ESO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901630-BDDC-CA49-2E69-1273C2CEDF6E}"/>
              </a:ext>
            </a:extLst>
          </p:cNvPr>
          <p:cNvSpPr txBox="1"/>
          <p:nvPr/>
        </p:nvSpPr>
        <p:spPr>
          <a:xfrm>
            <a:off x="3306892" y="4709115"/>
            <a:ext cx="7347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2"/>
              </a:rPr>
              <a:t>https://javascript.info/function-basics#functions-comments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826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Objectes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UF1</a:t>
            </a:r>
            <a:endParaRPr lang="en-US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MP6 – </a:t>
            </a:r>
            <a:r>
              <a:rPr lang="en-US" sz="1800" err="1">
                <a:solidFill>
                  <a:schemeClr val="tx2"/>
                </a:solidFill>
              </a:rPr>
              <a:t>Desenvolupament</a:t>
            </a:r>
            <a:r>
              <a:rPr lang="en-US" sz="1800">
                <a:solidFill>
                  <a:schemeClr val="tx2"/>
                </a:solidFill>
              </a:rPr>
              <a:t> web </a:t>
            </a:r>
            <a:r>
              <a:rPr lang="en-US" sz="1800" err="1">
                <a:solidFill>
                  <a:schemeClr val="tx2"/>
                </a:solidFill>
              </a:rPr>
              <a:t>en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err="1">
                <a:solidFill>
                  <a:schemeClr val="tx2"/>
                </a:solidFill>
              </a:rPr>
              <a:t>entorn</a:t>
            </a:r>
            <a:r>
              <a:rPr lang="en-US" sz="180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Professor: Albert Guardiola </a:t>
            </a:r>
            <a:r>
              <a:rPr lang="en-US" sz="1800" err="1">
                <a:solidFill>
                  <a:schemeClr val="tx2"/>
                </a:solidFill>
              </a:rPr>
              <a:t>Escrihuela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DECLARACIÓ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FF67C9-ABF6-B646-1F73-BF671C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38" y="4455885"/>
            <a:ext cx="2084285" cy="148877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8451795-AF9B-F4B4-9CED-3F522DD33807}"/>
              </a:ext>
            </a:extLst>
          </p:cNvPr>
          <p:cNvSpPr txBox="1">
            <a:spLocks/>
          </p:cNvSpPr>
          <p:nvPr/>
        </p:nvSpPr>
        <p:spPr>
          <a:xfrm>
            <a:off x="892346" y="1600284"/>
            <a:ext cx="5970504" cy="53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Declaració amb </a:t>
            </a:r>
            <a:r>
              <a:rPr lang="en-US" sz="2300">
                <a:solidFill>
                  <a:schemeClr val="tx2"/>
                </a:solidFill>
              </a:rPr>
              <a:t>constructor</a:t>
            </a: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EC3129-F1D2-7228-B960-1236A073C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24" y="4444636"/>
            <a:ext cx="2382336" cy="1752522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98E9EFE-2D60-BB65-82A7-9A2844B7FC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1618"/>
          <a:stretch/>
        </p:blipFill>
        <p:spPr>
          <a:xfrm>
            <a:off x="1227885" y="2221285"/>
            <a:ext cx="6182588" cy="372632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642999C-BEF9-EB34-16CD-C6CB5512A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958" y="3327253"/>
            <a:ext cx="2482166" cy="911956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578CA48B-86DA-8755-FC74-2C6485D5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913" r="72149" b="561"/>
          <a:stretch/>
        </p:blipFill>
        <p:spPr>
          <a:xfrm>
            <a:off x="2313788" y="3504746"/>
            <a:ext cx="2064226" cy="363641"/>
          </a:xfrm>
          <a:prstGeom prst="rect">
            <a:avLst/>
          </a:prstGeom>
        </p:spPr>
      </p:pic>
      <p:sp>
        <p:nvSpPr>
          <p:cNvPr id="84" name="Título 1">
            <a:extLst>
              <a:ext uri="{FF2B5EF4-FFF2-40B4-BE49-F238E27FC236}">
                <a16:creationId xmlns:a16="http://schemas.microsoft.com/office/drawing/2014/main" id="{76B5E030-74B0-A0B1-88A6-672C16F577E1}"/>
              </a:ext>
            </a:extLst>
          </p:cNvPr>
          <p:cNvSpPr txBox="1">
            <a:spLocks/>
          </p:cNvSpPr>
          <p:nvPr/>
        </p:nvSpPr>
        <p:spPr>
          <a:xfrm>
            <a:off x="868986" y="2912166"/>
            <a:ext cx="5534744" cy="3614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>
                <a:solidFill>
                  <a:schemeClr val="tx2"/>
                </a:solidFill>
              </a:rPr>
              <a:t>Declaració literal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93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ACCÉS A PROPIETATS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9A5779-5123-C734-7E39-26D235A2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73" y="1739401"/>
            <a:ext cx="2904380" cy="164726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F9E2EA0C-F199-D180-76AA-C4AE81D5A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23" y="3005426"/>
            <a:ext cx="3848637" cy="628738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652D7F15-D488-8889-B2C4-0FD95BA3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623" y="1827243"/>
            <a:ext cx="4105848" cy="857370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D9861DB7-80C1-BC01-859C-9E0CDFD3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739" y="4300563"/>
            <a:ext cx="3057952" cy="276264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4F1810E4-169B-8146-C3B4-BA7624E64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623" y="5252888"/>
            <a:ext cx="1933845" cy="438211"/>
          </a:xfrm>
          <a:prstGeom prst="rect">
            <a:avLst/>
          </a:prstGeom>
        </p:spPr>
      </p:pic>
      <p:sp>
        <p:nvSpPr>
          <p:cNvPr id="120" name="Flecha: hacia abajo 119">
            <a:extLst>
              <a:ext uri="{FF2B5EF4-FFF2-40B4-BE49-F238E27FC236}">
                <a16:creationId xmlns:a16="http://schemas.microsoft.com/office/drawing/2014/main" id="{BEFD708C-27C8-5DF0-C03A-4320EC663EF6}"/>
              </a:ext>
            </a:extLst>
          </p:cNvPr>
          <p:cNvSpPr/>
          <p:nvPr/>
        </p:nvSpPr>
        <p:spPr>
          <a:xfrm>
            <a:off x="5669706" y="3688789"/>
            <a:ext cx="362511" cy="33101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1" name="Título 1">
            <a:extLst>
              <a:ext uri="{FF2B5EF4-FFF2-40B4-BE49-F238E27FC236}">
                <a16:creationId xmlns:a16="http://schemas.microsoft.com/office/drawing/2014/main" id="{7AFACC57-B916-3A22-B824-86BA422E3C78}"/>
              </a:ext>
            </a:extLst>
          </p:cNvPr>
          <p:cNvSpPr txBox="1">
            <a:spLocks/>
          </p:cNvSpPr>
          <p:nvPr/>
        </p:nvSpPr>
        <p:spPr>
          <a:xfrm>
            <a:off x="8284296" y="4296231"/>
            <a:ext cx="3285214" cy="3309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(notació </a:t>
            </a:r>
            <a:r>
              <a:rPr lang="en-US" sz="2400" i="1">
                <a:solidFill>
                  <a:schemeClr val="tx2"/>
                </a:solidFill>
              </a:rPr>
              <a:t>square brackets</a:t>
            </a:r>
            <a:r>
              <a:rPr lang="en-US" sz="2400">
                <a:solidFill>
                  <a:schemeClr val="tx2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2" name="Título 1">
            <a:extLst>
              <a:ext uri="{FF2B5EF4-FFF2-40B4-BE49-F238E27FC236}">
                <a16:creationId xmlns:a16="http://schemas.microsoft.com/office/drawing/2014/main" id="{83D25CFD-8D2E-3EBF-1A84-1E40E8140E34}"/>
              </a:ext>
            </a:extLst>
          </p:cNvPr>
          <p:cNvSpPr txBox="1">
            <a:spLocks/>
          </p:cNvSpPr>
          <p:nvPr/>
        </p:nvSpPr>
        <p:spPr>
          <a:xfrm>
            <a:off x="1496256" y="5346194"/>
            <a:ext cx="3285214" cy="3309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Esborrar propietat: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78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PROPIETATS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SHORTHAND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27" name="Imagen 126">
            <a:extLst>
              <a:ext uri="{FF2B5EF4-FFF2-40B4-BE49-F238E27FC236}">
                <a16:creationId xmlns:a16="http://schemas.microsoft.com/office/drawing/2014/main" id="{B14F810F-DE5F-3643-DED6-324DAF69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60" y="1957299"/>
            <a:ext cx="5125165" cy="3115110"/>
          </a:xfrm>
          <a:prstGeom prst="rect">
            <a:avLst/>
          </a:prstGeom>
        </p:spPr>
      </p:pic>
      <p:pic>
        <p:nvPicPr>
          <p:cNvPr id="129" name="Imagen 128">
            <a:extLst>
              <a:ext uri="{FF2B5EF4-FFF2-40B4-BE49-F238E27FC236}">
                <a16:creationId xmlns:a16="http://schemas.microsoft.com/office/drawing/2014/main" id="{DEA15016-AC06-8E93-149C-101BDA042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46" y="2474656"/>
            <a:ext cx="4267796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56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OPERADOR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IN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D’EXISTÈNCIA (DE PROPIETAT)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3CDF41-7B90-C728-1399-CDB30B87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48" y="2054446"/>
            <a:ext cx="6925642" cy="116221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8EC35F6-0FB6-FA93-DB8F-9E20E7F97C00}"/>
              </a:ext>
            </a:extLst>
          </p:cNvPr>
          <p:cNvSpPr txBox="1">
            <a:spLocks/>
          </p:cNvSpPr>
          <p:nvPr/>
        </p:nvSpPr>
        <p:spPr>
          <a:xfrm>
            <a:off x="1892193" y="3916434"/>
            <a:ext cx="5388188" cy="41467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La </a:t>
            </a:r>
            <a:r>
              <a:rPr lang="en-US" sz="2400" i="1">
                <a:solidFill>
                  <a:srgbClr val="92D050"/>
                </a:solidFill>
              </a:rPr>
              <a:t>key</a:t>
            </a:r>
            <a:r>
              <a:rPr lang="en-US" sz="2400">
                <a:solidFill>
                  <a:schemeClr val="tx2"/>
                </a:solidFill>
              </a:rPr>
              <a:t> ha de ser una cadena de caràcters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D0A0C580-A7F6-A8A9-AD5A-14B0F2402F5F}"/>
              </a:ext>
            </a:extLst>
          </p:cNvPr>
          <p:cNvSpPr/>
          <p:nvPr/>
        </p:nvSpPr>
        <p:spPr>
          <a:xfrm rot="10800000">
            <a:off x="2399151" y="3334930"/>
            <a:ext cx="211899" cy="38650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3701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OPERADOR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IN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D’EXISTÈNCIA (DE PROPIETAT)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3CDF41-7B90-C728-1399-CDB30B87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29" y="1528894"/>
            <a:ext cx="6925642" cy="116221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8EC35F6-0FB6-FA93-DB8F-9E20E7F97C00}"/>
              </a:ext>
            </a:extLst>
          </p:cNvPr>
          <p:cNvSpPr txBox="1">
            <a:spLocks/>
          </p:cNvSpPr>
          <p:nvPr/>
        </p:nvSpPr>
        <p:spPr>
          <a:xfrm>
            <a:off x="1723551" y="3293913"/>
            <a:ext cx="5388188" cy="41467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La </a:t>
            </a:r>
            <a:r>
              <a:rPr lang="en-US" sz="2400" i="1">
                <a:solidFill>
                  <a:srgbClr val="92D050"/>
                </a:solidFill>
              </a:rPr>
              <a:t>key</a:t>
            </a:r>
            <a:r>
              <a:rPr lang="en-US" sz="2400">
                <a:solidFill>
                  <a:schemeClr val="tx2"/>
                </a:solidFill>
              </a:rPr>
              <a:t> ha de ser una cadena de caràcters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D0A0C580-A7F6-A8A9-AD5A-14B0F2402F5F}"/>
              </a:ext>
            </a:extLst>
          </p:cNvPr>
          <p:cNvSpPr/>
          <p:nvPr/>
        </p:nvSpPr>
        <p:spPr>
          <a:xfrm rot="10800000">
            <a:off x="2251564" y="2775307"/>
            <a:ext cx="211899" cy="38650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255C737-112F-5B8C-492F-0BA6A4649ED6}"/>
              </a:ext>
            </a:extLst>
          </p:cNvPr>
          <p:cNvSpPr/>
          <p:nvPr/>
        </p:nvSpPr>
        <p:spPr>
          <a:xfrm>
            <a:off x="3261763" y="3882115"/>
            <a:ext cx="8455799" cy="20989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A200804-29A5-78C4-B40B-C9D40BE5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33" y="4085385"/>
            <a:ext cx="5425059" cy="1654173"/>
          </a:xfrm>
          <a:prstGeom prst="rect">
            <a:avLst/>
          </a:prstGeom>
        </p:spPr>
      </p:pic>
      <p:sp>
        <p:nvSpPr>
          <p:cNvPr id="41" name="Título 1">
            <a:extLst>
              <a:ext uri="{FF2B5EF4-FFF2-40B4-BE49-F238E27FC236}">
                <a16:creationId xmlns:a16="http://schemas.microsoft.com/office/drawing/2014/main" id="{B2F74AB1-9E7F-3881-78AB-14C571644894}"/>
              </a:ext>
            </a:extLst>
          </p:cNvPr>
          <p:cNvSpPr txBox="1">
            <a:spLocks/>
          </p:cNvSpPr>
          <p:nvPr/>
        </p:nvSpPr>
        <p:spPr>
          <a:xfrm>
            <a:off x="3500957" y="4084348"/>
            <a:ext cx="2405142" cy="8300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>
                <a:solidFill>
                  <a:srgbClr val="FFC000"/>
                </a:solidFill>
              </a:rPr>
              <a:t>L’operador </a:t>
            </a:r>
            <a:r>
              <a:rPr lang="en-US" sz="1900" i="1">
                <a:solidFill>
                  <a:srgbClr val="FFC000"/>
                </a:solidFill>
              </a:rPr>
              <a:t>in</a:t>
            </a:r>
            <a:r>
              <a:rPr lang="en-US" sz="1900">
                <a:solidFill>
                  <a:srgbClr val="FFC000"/>
                </a:solidFill>
              </a:rPr>
              <a:t> és immune al cas “value undefined”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80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ENTORN JAVASCRIPT AL NAVEGADOR WEB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1032" name="Picture 8" descr="ECMAScript el estándar de JavaScript | EDteam">
            <a:extLst>
              <a:ext uri="{FF2B5EF4-FFF2-40B4-BE49-F238E27FC236}">
                <a16:creationId xmlns:a16="http://schemas.microsoft.com/office/drawing/2014/main" id="{9358C06E-9673-FEB4-5984-1FB169D8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94" y="1642249"/>
            <a:ext cx="1725837" cy="14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459DF6-ECA2-1897-F296-4C7F1A94E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25" y="3283329"/>
            <a:ext cx="5273617" cy="2775295"/>
          </a:xfrm>
          <a:prstGeom prst="rect">
            <a:avLst/>
          </a:prstGeom>
        </p:spPr>
      </p:pic>
      <p:pic>
        <p:nvPicPr>
          <p:cNvPr id="3" name="Picture 10" descr="This en JavaScript">
            <a:extLst>
              <a:ext uri="{FF2B5EF4-FFF2-40B4-BE49-F238E27FC236}">
                <a16:creationId xmlns:a16="http://schemas.microsoft.com/office/drawing/2014/main" id="{52EE4F2E-EAB2-DC52-A7AF-230FA264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49" y="1760818"/>
            <a:ext cx="2374788" cy="123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05E6AC-AF8B-7C2D-7866-57DA45FBA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670" y="1977329"/>
            <a:ext cx="1761180" cy="79951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999F60A8-8A30-99DD-4F0B-22FAF9744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161" y="1987831"/>
            <a:ext cx="1935580" cy="831391"/>
          </a:xfrm>
          <a:prstGeom prst="rect">
            <a:avLst/>
          </a:prstGeom>
        </p:spPr>
      </p:pic>
      <p:sp>
        <p:nvSpPr>
          <p:cNvPr id="43" name="Signo más 42">
            <a:extLst>
              <a:ext uri="{FF2B5EF4-FFF2-40B4-BE49-F238E27FC236}">
                <a16:creationId xmlns:a16="http://schemas.microsoft.com/office/drawing/2014/main" id="{B169344C-9D3A-4DAF-3C00-E1593C35440A}"/>
              </a:ext>
            </a:extLst>
          </p:cNvPr>
          <p:cNvSpPr/>
          <p:nvPr/>
        </p:nvSpPr>
        <p:spPr>
          <a:xfrm>
            <a:off x="3043868" y="2074814"/>
            <a:ext cx="678826" cy="662161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Signo más 44">
            <a:extLst>
              <a:ext uri="{FF2B5EF4-FFF2-40B4-BE49-F238E27FC236}">
                <a16:creationId xmlns:a16="http://schemas.microsoft.com/office/drawing/2014/main" id="{C98CCFC6-C514-A744-937F-13750C0D21DE}"/>
              </a:ext>
            </a:extLst>
          </p:cNvPr>
          <p:cNvSpPr/>
          <p:nvPr/>
        </p:nvSpPr>
        <p:spPr>
          <a:xfrm>
            <a:off x="5620228" y="2063978"/>
            <a:ext cx="678826" cy="662161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s igual a 46">
            <a:extLst>
              <a:ext uri="{FF2B5EF4-FFF2-40B4-BE49-F238E27FC236}">
                <a16:creationId xmlns:a16="http://schemas.microsoft.com/office/drawing/2014/main" id="{4AFD7F64-2D88-E153-4F25-1B6FDE4D700B}"/>
              </a:ext>
            </a:extLst>
          </p:cNvPr>
          <p:cNvSpPr/>
          <p:nvPr/>
        </p:nvSpPr>
        <p:spPr>
          <a:xfrm>
            <a:off x="8396023" y="2198018"/>
            <a:ext cx="483061" cy="394079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8" name="Título 1">
            <a:extLst>
              <a:ext uri="{FF2B5EF4-FFF2-40B4-BE49-F238E27FC236}">
                <a16:creationId xmlns:a16="http://schemas.microsoft.com/office/drawing/2014/main" id="{CE8480F3-B616-95A4-706B-E6BC48E7FB6F}"/>
              </a:ext>
            </a:extLst>
          </p:cNvPr>
          <p:cNvSpPr txBox="1">
            <a:spLocks/>
          </p:cNvSpPr>
          <p:nvPr/>
        </p:nvSpPr>
        <p:spPr>
          <a:xfrm>
            <a:off x="9386682" y="1073803"/>
            <a:ext cx="2405324" cy="6005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*</a:t>
            </a:r>
            <a:r>
              <a:rPr lang="en-US" sz="2400" err="1">
                <a:solidFill>
                  <a:schemeClr val="tx2"/>
                </a:solidFill>
              </a:rPr>
              <a:t>Vàlid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solament</a:t>
            </a:r>
            <a:r>
              <a:rPr lang="en-US" sz="2400">
                <a:solidFill>
                  <a:schemeClr val="tx2"/>
                </a:solidFill>
              </a:rPr>
              <a:t> al </a:t>
            </a:r>
            <a:r>
              <a:rPr lang="en-US" sz="2400" err="1">
                <a:solidFill>
                  <a:schemeClr val="tx2"/>
                </a:solidFill>
              </a:rPr>
              <a:t>navegador</a:t>
            </a:r>
            <a:r>
              <a:rPr lang="en-US" sz="2400">
                <a:solidFill>
                  <a:schemeClr val="tx2"/>
                </a:solidFill>
              </a:rPr>
              <a:t> web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2050" name="Picture 2" descr="V8 (intérprete de JavaScript) - Wikipedia, la enciclopedia libre">
            <a:extLst>
              <a:ext uri="{FF2B5EF4-FFF2-40B4-BE49-F238E27FC236}">
                <a16:creationId xmlns:a16="http://schemas.microsoft.com/office/drawing/2014/main" id="{AB0B4BDF-E07C-3F3E-3395-B98D520C3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69" y="3971221"/>
            <a:ext cx="1384161" cy="138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676F2DC-290B-6E48-FB77-5DEDEF81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26" y="3828896"/>
            <a:ext cx="1329720" cy="11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ítulo 1">
            <a:extLst>
              <a:ext uri="{FF2B5EF4-FFF2-40B4-BE49-F238E27FC236}">
                <a16:creationId xmlns:a16="http://schemas.microsoft.com/office/drawing/2014/main" id="{E094A352-0FD1-EE64-41B5-1ED5538BEF85}"/>
              </a:ext>
            </a:extLst>
          </p:cNvPr>
          <p:cNvSpPr txBox="1">
            <a:spLocks/>
          </p:cNvSpPr>
          <p:nvPr/>
        </p:nvSpPr>
        <p:spPr>
          <a:xfrm>
            <a:off x="6654862" y="5355383"/>
            <a:ext cx="3016949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Per exemple, el motor V8 de Chrome és un intèrpret d’ECMA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74AFD963-3B1C-CEB2-955E-F2D74A69ADF2}"/>
              </a:ext>
            </a:extLst>
          </p:cNvPr>
          <p:cNvSpPr/>
          <p:nvPr/>
        </p:nvSpPr>
        <p:spPr>
          <a:xfrm>
            <a:off x="6355161" y="3925019"/>
            <a:ext cx="3431778" cy="21172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81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ITERANT SOBRE PROPIETATS D’UN OBJECTE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B2F74AB1-9E7F-3881-78AB-14C571644894}"/>
              </a:ext>
            </a:extLst>
          </p:cNvPr>
          <p:cNvSpPr txBox="1">
            <a:spLocks/>
          </p:cNvSpPr>
          <p:nvPr/>
        </p:nvSpPr>
        <p:spPr>
          <a:xfrm>
            <a:off x="1178714" y="2446295"/>
            <a:ext cx="4239697" cy="46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>
                <a:solidFill>
                  <a:schemeClr val="tx1"/>
                </a:solidFill>
              </a:rPr>
              <a:t>Claus </a:t>
            </a:r>
            <a:r>
              <a:rPr lang="en-US" sz="1900" i="1">
                <a:solidFill>
                  <a:schemeClr val="tx1"/>
                </a:solidFill>
              </a:rPr>
              <a:t>integer -&gt;</a:t>
            </a:r>
          </a:p>
          <a:p>
            <a:pPr algn="l"/>
            <a:r>
              <a:rPr lang="en-US" sz="1900">
                <a:solidFill>
                  <a:schemeClr val="tx1"/>
                </a:solidFill>
              </a:rPr>
              <a:t>claus recorregudes per ordre numèric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C0C7D5AA-0883-05BD-6A1E-872BAFF5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0" y="1497277"/>
            <a:ext cx="6620799" cy="914528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216EAABF-3346-F4CF-5DC3-5A9CA9A3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94" y="3016934"/>
            <a:ext cx="3581900" cy="3048425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E981DC51-D7FF-3557-A128-568F9DB4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774" y="3030569"/>
            <a:ext cx="3913200" cy="3115177"/>
          </a:xfrm>
          <a:prstGeom prst="rect">
            <a:avLst/>
          </a:prstGeom>
        </p:spPr>
      </p:pic>
      <p:sp>
        <p:nvSpPr>
          <p:cNvPr id="118" name="Título 1">
            <a:extLst>
              <a:ext uri="{FF2B5EF4-FFF2-40B4-BE49-F238E27FC236}">
                <a16:creationId xmlns:a16="http://schemas.microsoft.com/office/drawing/2014/main" id="{6A33EDDD-3078-BA09-AA7E-601FAB631C18}"/>
              </a:ext>
            </a:extLst>
          </p:cNvPr>
          <p:cNvSpPr txBox="1">
            <a:spLocks/>
          </p:cNvSpPr>
          <p:nvPr/>
        </p:nvSpPr>
        <p:spPr>
          <a:xfrm>
            <a:off x="5867732" y="2425874"/>
            <a:ext cx="4239697" cy="46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>
                <a:solidFill>
                  <a:schemeClr val="tx1"/>
                </a:solidFill>
              </a:rPr>
              <a:t>Claus no </a:t>
            </a:r>
            <a:r>
              <a:rPr lang="en-US" sz="1900" i="1" dirty="0">
                <a:solidFill>
                  <a:schemeClr val="tx1"/>
                </a:solidFill>
              </a:rPr>
              <a:t>integer -&gt;</a:t>
            </a:r>
          </a:p>
          <a:p>
            <a:pPr algn="l"/>
            <a:r>
              <a:rPr lang="en-US" sz="1900" dirty="0" err="1">
                <a:solidFill>
                  <a:schemeClr val="tx1"/>
                </a:solidFill>
              </a:rPr>
              <a:t>claus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recorregudes</a:t>
            </a:r>
            <a:r>
              <a:rPr lang="en-US" sz="1900" dirty="0">
                <a:solidFill>
                  <a:schemeClr val="tx1"/>
                </a:solidFill>
              </a:rPr>
              <a:t> per </a:t>
            </a:r>
            <a:r>
              <a:rPr lang="en-US" sz="1900" dirty="0" err="1">
                <a:solidFill>
                  <a:schemeClr val="tx1"/>
                </a:solidFill>
              </a:rPr>
              <a:t>ordre</a:t>
            </a:r>
            <a:r>
              <a:rPr lang="en-US" sz="1900" dirty="0">
                <a:solidFill>
                  <a:schemeClr val="tx1"/>
                </a:solidFill>
              </a:rPr>
              <a:t> de </a:t>
            </a:r>
            <a:r>
              <a:rPr lang="en-US" sz="1900" dirty="0" err="1">
                <a:solidFill>
                  <a:schemeClr val="tx1"/>
                </a:solidFill>
              </a:rPr>
              <a:t>creació</a:t>
            </a:r>
            <a:endParaRPr lang="en-US" sz="19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18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OBJECTES S’EMMAGATZEMEN PER REFERÈNCIA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F45673-0D52-D02F-93CB-CFAC6156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51" y="2779666"/>
            <a:ext cx="1936712" cy="11444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1E8E49-CC8A-3F2E-0D00-FC49A427C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79" y="2692242"/>
            <a:ext cx="2222723" cy="15096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9DF61B5-3920-D811-21E0-8ECA78871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91" y="1515087"/>
            <a:ext cx="2619741" cy="77163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9725B4F-3E21-9FC1-326A-30CF9FE9E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885" y="1461423"/>
            <a:ext cx="2573248" cy="104226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C685E9AC-6B1A-D5E9-58DC-81D16BD0B1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431" r="55613" b="-852"/>
          <a:stretch/>
        </p:blipFill>
        <p:spPr>
          <a:xfrm>
            <a:off x="1122760" y="4910052"/>
            <a:ext cx="2257933" cy="469111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EB59C60F-EEAA-53EA-62BA-22F5CBCC5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295" y="4410349"/>
            <a:ext cx="3719823" cy="1659032"/>
          </a:xfrm>
          <a:prstGeom prst="rect">
            <a:avLst/>
          </a:prstGeom>
        </p:spPr>
      </p:pic>
      <p:sp>
        <p:nvSpPr>
          <p:cNvPr id="120" name="Título 1">
            <a:extLst>
              <a:ext uri="{FF2B5EF4-FFF2-40B4-BE49-F238E27FC236}">
                <a16:creationId xmlns:a16="http://schemas.microsoft.com/office/drawing/2014/main" id="{71280292-15D6-27D1-8985-8FDB37C30D83}"/>
              </a:ext>
            </a:extLst>
          </p:cNvPr>
          <p:cNvSpPr txBox="1">
            <a:spLocks/>
          </p:cNvSpPr>
          <p:nvPr/>
        </p:nvSpPr>
        <p:spPr>
          <a:xfrm>
            <a:off x="8316969" y="4971910"/>
            <a:ext cx="2957755" cy="666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>
                <a:solidFill>
                  <a:srgbClr val="00B050"/>
                </a:solidFill>
              </a:rPr>
              <a:t>Es copia només la referència!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092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QUAN SÓN IGUALS DOS OBJECTES?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0" name="Título 1">
            <a:extLst>
              <a:ext uri="{FF2B5EF4-FFF2-40B4-BE49-F238E27FC236}">
                <a16:creationId xmlns:a16="http://schemas.microsoft.com/office/drawing/2014/main" id="{71280292-15D6-27D1-8985-8FDB37C30D83}"/>
              </a:ext>
            </a:extLst>
          </p:cNvPr>
          <p:cNvSpPr txBox="1">
            <a:spLocks/>
          </p:cNvSpPr>
          <p:nvPr/>
        </p:nvSpPr>
        <p:spPr>
          <a:xfrm>
            <a:off x="6668282" y="4291940"/>
            <a:ext cx="3800765" cy="999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>
                <a:solidFill>
                  <a:srgbClr val="00B050"/>
                </a:solidFill>
              </a:rPr>
              <a:t>Dos objectes són </a:t>
            </a:r>
            <a:r>
              <a:rPr lang="en-US" sz="1900" b="1">
                <a:solidFill>
                  <a:srgbClr val="00B050"/>
                </a:solidFill>
              </a:rPr>
              <a:t>iguals</a:t>
            </a:r>
            <a:r>
              <a:rPr lang="en-US" sz="1900">
                <a:solidFill>
                  <a:srgbClr val="00B050"/>
                </a:solidFill>
              </a:rPr>
              <a:t> (en valor) quan tenen la mateixa referència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02982A-9627-013F-1B8A-894DCCD3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295"/>
          <a:stretch/>
        </p:blipFill>
        <p:spPr>
          <a:xfrm>
            <a:off x="1291585" y="1838313"/>
            <a:ext cx="7382905" cy="15318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E74562-3FFD-5EB0-5724-57333DE9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097" r="35463"/>
          <a:stretch/>
        </p:blipFill>
        <p:spPr>
          <a:xfrm>
            <a:off x="1331312" y="4072217"/>
            <a:ext cx="4764688" cy="12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97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CLONAT D’OBJECTES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0" name="Título 1">
            <a:extLst>
              <a:ext uri="{FF2B5EF4-FFF2-40B4-BE49-F238E27FC236}">
                <a16:creationId xmlns:a16="http://schemas.microsoft.com/office/drawing/2014/main" id="{71280292-15D6-27D1-8985-8FDB37C30D83}"/>
              </a:ext>
            </a:extLst>
          </p:cNvPr>
          <p:cNvSpPr txBox="1">
            <a:spLocks/>
          </p:cNvSpPr>
          <p:nvPr/>
        </p:nvSpPr>
        <p:spPr>
          <a:xfrm>
            <a:off x="7847643" y="3591534"/>
            <a:ext cx="3800765" cy="999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rgbClr val="FFC000"/>
                </a:solidFill>
              </a:rPr>
              <a:t>Si l’objecte original conté propietats que són elles mateixes objectes, en copiarà només la referència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61D5D6-5F84-9DED-D668-1A8191CD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0" y="1606300"/>
            <a:ext cx="5922540" cy="3619768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2DB46E49-D38D-71C3-F1D9-394A3C5C8789}"/>
              </a:ext>
            </a:extLst>
          </p:cNvPr>
          <p:cNvSpPr/>
          <p:nvPr/>
        </p:nvSpPr>
        <p:spPr>
          <a:xfrm rot="16200000">
            <a:off x="7057988" y="3194297"/>
            <a:ext cx="362511" cy="33101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3997276A-6008-33BD-7F1D-3102FD2B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96" y="3245361"/>
            <a:ext cx="3924848" cy="266737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10CBE8F-4F41-CDB8-FCE4-16CB907B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840" y="5055216"/>
            <a:ext cx="3829584" cy="314369"/>
          </a:xfrm>
          <a:prstGeom prst="rect">
            <a:avLst/>
          </a:prstGeom>
        </p:spPr>
      </p:pic>
      <p:sp>
        <p:nvSpPr>
          <p:cNvPr id="47" name="Flecha: hacia abajo 46">
            <a:extLst>
              <a:ext uri="{FF2B5EF4-FFF2-40B4-BE49-F238E27FC236}">
                <a16:creationId xmlns:a16="http://schemas.microsoft.com/office/drawing/2014/main" id="{F509E943-5225-C7B7-4E73-1BB08F4ED018}"/>
              </a:ext>
            </a:extLst>
          </p:cNvPr>
          <p:cNvSpPr/>
          <p:nvPr/>
        </p:nvSpPr>
        <p:spPr>
          <a:xfrm>
            <a:off x="9531500" y="4624773"/>
            <a:ext cx="362511" cy="33101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Título 1">
            <a:extLst>
              <a:ext uri="{FF2B5EF4-FFF2-40B4-BE49-F238E27FC236}">
                <a16:creationId xmlns:a16="http://schemas.microsoft.com/office/drawing/2014/main" id="{CDB28B0B-5B54-1006-52B3-69EA4155DDFA}"/>
              </a:ext>
            </a:extLst>
          </p:cNvPr>
          <p:cNvSpPr txBox="1">
            <a:spLocks/>
          </p:cNvSpPr>
          <p:nvPr/>
        </p:nvSpPr>
        <p:spPr>
          <a:xfrm>
            <a:off x="8080500" y="5448491"/>
            <a:ext cx="3490098" cy="623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rgbClr val="00B050"/>
                </a:solidFill>
              </a:rPr>
              <a:t>Es capaç de clonar objectes niats (</a:t>
            </a:r>
            <a:r>
              <a:rPr lang="en-US" sz="1900">
                <a:solidFill>
                  <a:srgbClr val="00B050"/>
                </a:solidFill>
              </a:rPr>
              <a:t>nested</a:t>
            </a:r>
            <a:r>
              <a:rPr lang="en-US" sz="1900" i="1">
                <a:solidFill>
                  <a:srgbClr val="00B050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95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GARBAGE COLLECTION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91966" y="21492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80" name="Título 1">
            <a:extLst>
              <a:ext uri="{FF2B5EF4-FFF2-40B4-BE49-F238E27FC236}">
                <a16:creationId xmlns:a16="http://schemas.microsoft.com/office/drawing/2014/main" id="{CDB28B0B-5B54-1006-52B3-69EA4155DDFA}"/>
              </a:ext>
            </a:extLst>
          </p:cNvPr>
          <p:cNvSpPr txBox="1">
            <a:spLocks/>
          </p:cNvSpPr>
          <p:nvPr/>
        </p:nvSpPr>
        <p:spPr>
          <a:xfrm>
            <a:off x="997320" y="1565783"/>
            <a:ext cx="7664825" cy="623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>
                <a:solidFill>
                  <a:schemeClr val="tx1"/>
                </a:solidFill>
              </a:rPr>
              <a:t>El motor de JavaScript és capaç de trobar i eliminar automàticament els valors inabastables (</a:t>
            </a:r>
            <a:r>
              <a:rPr lang="en-US" sz="1900" i="1">
                <a:solidFill>
                  <a:schemeClr val="tx1"/>
                </a:solidFill>
              </a:rPr>
              <a:t>unreachable</a:t>
            </a:r>
            <a:r>
              <a:rPr lang="en-US" sz="1900">
                <a:solidFill>
                  <a:schemeClr val="tx1"/>
                </a:solidFill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22CF00-C3C4-51ED-1E32-286BECD0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41" y="2474220"/>
            <a:ext cx="3707332" cy="1126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F23809-9AB9-8ACB-BD93-24BA1C5C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15" y="3892922"/>
            <a:ext cx="1851975" cy="18012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CE036A-7539-D2E0-57EA-B45CA0E53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600" y="2638601"/>
            <a:ext cx="1251426" cy="457252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FC681153-7D99-ACDB-AC8D-4486D9459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207" y="3916601"/>
            <a:ext cx="2324912" cy="176478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C358B9AB-5954-5871-61FA-3870B51AC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0355" y="2760709"/>
            <a:ext cx="2353852" cy="28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43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ALGORITME SIMPLE DE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GARBAGE COLLECTION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91966" y="21492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139442-F834-C429-BF4D-3019552D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7" y="2050351"/>
            <a:ext cx="3559080" cy="179444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A1D4B1C-F7FE-8D37-11E0-077CE4D9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266" y="2081216"/>
            <a:ext cx="3564114" cy="1816267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EB196C6F-9B9D-6A02-0364-4D8476AFF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206" y="2088266"/>
            <a:ext cx="3501196" cy="1790877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5AB6EEAF-F777-EE80-AE3C-32B0FBC62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858" y="4076147"/>
            <a:ext cx="3603093" cy="1845794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16B402E0-F589-769C-C67A-13FBDEEE3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010" y="4073583"/>
            <a:ext cx="3934744" cy="1994415"/>
          </a:xfrm>
          <a:prstGeom prst="rect">
            <a:avLst/>
          </a:prstGeom>
        </p:spPr>
      </p:pic>
      <p:sp>
        <p:nvSpPr>
          <p:cNvPr id="120" name="Título 1">
            <a:extLst>
              <a:ext uri="{FF2B5EF4-FFF2-40B4-BE49-F238E27FC236}">
                <a16:creationId xmlns:a16="http://schemas.microsoft.com/office/drawing/2014/main" id="{7D17482C-5231-1FD3-2EF5-1D068A378430}"/>
              </a:ext>
            </a:extLst>
          </p:cNvPr>
          <p:cNvSpPr txBox="1">
            <a:spLocks/>
          </p:cNvSpPr>
          <p:nvPr/>
        </p:nvSpPr>
        <p:spPr>
          <a:xfrm>
            <a:off x="532169" y="1869554"/>
            <a:ext cx="532587" cy="81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1" name="Título 1">
            <a:extLst>
              <a:ext uri="{FF2B5EF4-FFF2-40B4-BE49-F238E27FC236}">
                <a16:creationId xmlns:a16="http://schemas.microsoft.com/office/drawing/2014/main" id="{EB85596B-259C-8B59-C781-897F28FEE7C9}"/>
              </a:ext>
            </a:extLst>
          </p:cNvPr>
          <p:cNvSpPr txBox="1">
            <a:spLocks/>
          </p:cNvSpPr>
          <p:nvPr/>
        </p:nvSpPr>
        <p:spPr>
          <a:xfrm>
            <a:off x="4506340" y="1919052"/>
            <a:ext cx="532587" cy="81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2" name="Título 1">
            <a:extLst>
              <a:ext uri="{FF2B5EF4-FFF2-40B4-BE49-F238E27FC236}">
                <a16:creationId xmlns:a16="http://schemas.microsoft.com/office/drawing/2014/main" id="{7C509793-D249-AB80-5E6C-96718B398267}"/>
              </a:ext>
            </a:extLst>
          </p:cNvPr>
          <p:cNvSpPr txBox="1">
            <a:spLocks/>
          </p:cNvSpPr>
          <p:nvPr/>
        </p:nvSpPr>
        <p:spPr>
          <a:xfrm>
            <a:off x="8415165" y="1859799"/>
            <a:ext cx="532587" cy="81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3" name="Título 1">
            <a:extLst>
              <a:ext uri="{FF2B5EF4-FFF2-40B4-BE49-F238E27FC236}">
                <a16:creationId xmlns:a16="http://schemas.microsoft.com/office/drawing/2014/main" id="{B53EF563-087C-EC88-B39A-2283CDEA4DD8}"/>
              </a:ext>
            </a:extLst>
          </p:cNvPr>
          <p:cNvSpPr txBox="1">
            <a:spLocks/>
          </p:cNvSpPr>
          <p:nvPr/>
        </p:nvSpPr>
        <p:spPr>
          <a:xfrm>
            <a:off x="1654747" y="3876207"/>
            <a:ext cx="532587" cy="81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4" name="Título 1">
            <a:extLst>
              <a:ext uri="{FF2B5EF4-FFF2-40B4-BE49-F238E27FC236}">
                <a16:creationId xmlns:a16="http://schemas.microsoft.com/office/drawing/2014/main" id="{A637B684-C0A9-E076-F957-A63A4161DEC2}"/>
              </a:ext>
            </a:extLst>
          </p:cNvPr>
          <p:cNvSpPr txBox="1">
            <a:spLocks/>
          </p:cNvSpPr>
          <p:nvPr/>
        </p:nvSpPr>
        <p:spPr>
          <a:xfrm>
            <a:off x="5510951" y="3857037"/>
            <a:ext cx="532587" cy="81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5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5" name="Título 1">
            <a:extLst>
              <a:ext uri="{FF2B5EF4-FFF2-40B4-BE49-F238E27FC236}">
                <a16:creationId xmlns:a16="http://schemas.microsoft.com/office/drawing/2014/main" id="{519EC912-4933-B6CF-3729-C2D51D1553B3}"/>
              </a:ext>
            </a:extLst>
          </p:cNvPr>
          <p:cNvSpPr txBox="1">
            <a:spLocks/>
          </p:cNvSpPr>
          <p:nvPr/>
        </p:nvSpPr>
        <p:spPr>
          <a:xfrm>
            <a:off x="1125019" y="1478756"/>
            <a:ext cx="7664825" cy="623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>
                <a:solidFill>
                  <a:schemeClr val="tx1"/>
                </a:solidFill>
              </a:rPr>
              <a:t>Exemple de l’algoritme </a:t>
            </a:r>
            <a:r>
              <a:rPr lang="en-US" sz="1900" i="1">
                <a:solidFill>
                  <a:schemeClr val="tx1"/>
                </a:solidFill>
              </a:rPr>
              <a:t>mark-and-sweep.</a:t>
            </a:r>
            <a:endParaRPr lang="en-US" sz="190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7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MÈTODES D’OBJECTE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511E6BD-F202-B42F-89AB-5C9F5FE1E5B8}"/>
              </a:ext>
            </a:extLst>
          </p:cNvPr>
          <p:cNvSpPr txBox="1">
            <a:spLocks/>
          </p:cNvSpPr>
          <p:nvPr/>
        </p:nvSpPr>
        <p:spPr>
          <a:xfrm>
            <a:off x="4571298" y="2410677"/>
            <a:ext cx="2627882" cy="375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chemeClr val="tx1"/>
                </a:solidFill>
              </a:rPr>
              <a:t>equivalent 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73CE2CE8-B395-59B4-AD9E-615B5128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253" y="168957"/>
            <a:ext cx="2938769" cy="3501034"/>
          </a:xfrm>
          <a:prstGeom prst="rect">
            <a:avLst/>
          </a:prstGeom>
        </p:spPr>
      </p:pic>
      <p:sp>
        <p:nvSpPr>
          <p:cNvPr id="82" name="Título 1">
            <a:extLst>
              <a:ext uri="{FF2B5EF4-FFF2-40B4-BE49-F238E27FC236}">
                <a16:creationId xmlns:a16="http://schemas.microsoft.com/office/drawing/2014/main" id="{A44B62C4-4B72-EC92-7E4E-BDD78BC987AD}"/>
              </a:ext>
            </a:extLst>
          </p:cNvPr>
          <p:cNvSpPr txBox="1">
            <a:spLocks/>
          </p:cNvSpPr>
          <p:nvPr/>
        </p:nvSpPr>
        <p:spPr>
          <a:xfrm>
            <a:off x="4602718" y="4669412"/>
            <a:ext cx="2627882" cy="375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chemeClr val="tx1"/>
                </a:solidFill>
              </a:rPr>
              <a:t>equivalent 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17" name="Imagen 116">
            <a:extLst>
              <a:ext uri="{FF2B5EF4-FFF2-40B4-BE49-F238E27FC236}">
                <a16:creationId xmlns:a16="http://schemas.microsoft.com/office/drawing/2014/main" id="{40AF25EC-EC4D-5EB9-151D-8BFA407B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14" y="2085592"/>
            <a:ext cx="4105848" cy="3048425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F1A120B7-2065-3927-6489-6F165EFD8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040" y="3952738"/>
            <a:ext cx="3222730" cy="24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91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THIS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EN ELS MÈTODES D’OBJECTE</a:t>
            </a:r>
            <a:endParaRPr lang="en-US" sz="20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511E6BD-F202-B42F-89AB-5C9F5FE1E5B8}"/>
              </a:ext>
            </a:extLst>
          </p:cNvPr>
          <p:cNvSpPr txBox="1">
            <a:spLocks/>
          </p:cNvSpPr>
          <p:nvPr/>
        </p:nvSpPr>
        <p:spPr>
          <a:xfrm>
            <a:off x="7242571" y="1366944"/>
            <a:ext cx="3308005" cy="4528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rgbClr val="FFC000"/>
                </a:solidFill>
              </a:rPr>
              <a:t>Perquè no fem servir el propi nom de l’objecte?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8D4DF5-CFF3-084F-92B9-286982B4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78" y="1922240"/>
            <a:ext cx="4090396" cy="316201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0B3E7C0-CD42-E593-D862-A5E85B0075E8}"/>
              </a:ext>
            </a:extLst>
          </p:cNvPr>
          <p:cNvSpPr/>
          <p:nvPr/>
        </p:nvSpPr>
        <p:spPr>
          <a:xfrm>
            <a:off x="1708030" y="3360274"/>
            <a:ext cx="1085880" cy="64803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A3C5C0-C463-6DF2-8BFE-997FBE3B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09" y="1912704"/>
            <a:ext cx="5667957" cy="326705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1DB0FA42-DB92-F60A-C230-448A8A60C49E}"/>
              </a:ext>
            </a:extLst>
          </p:cNvPr>
          <p:cNvSpPr/>
          <p:nvPr/>
        </p:nvSpPr>
        <p:spPr>
          <a:xfrm>
            <a:off x="5826575" y="1210099"/>
            <a:ext cx="6090031" cy="4770976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BF66162A-B6A1-E7A8-138D-20DF7294FCA8}"/>
              </a:ext>
            </a:extLst>
          </p:cNvPr>
          <p:cNvSpPr/>
          <p:nvPr/>
        </p:nvSpPr>
        <p:spPr>
          <a:xfrm>
            <a:off x="6818875" y="2878713"/>
            <a:ext cx="734784" cy="53769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56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THIS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LLIURE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UNBOUND THIS)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94567C-2624-7E91-73A2-84F433B8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78" y="1767289"/>
            <a:ext cx="7275801" cy="3788037"/>
          </a:xfrm>
          <a:prstGeom prst="rect">
            <a:avLst/>
          </a:prstGeom>
        </p:spPr>
      </p:pic>
      <p:sp>
        <p:nvSpPr>
          <p:cNvPr id="43" name="Título 1">
            <a:extLst>
              <a:ext uri="{FF2B5EF4-FFF2-40B4-BE49-F238E27FC236}">
                <a16:creationId xmlns:a16="http://schemas.microsoft.com/office/drawing/2014/main" id="{CFC26A9A-A35B-FA61-92AE-AF640A014E3F}"/>
              </a:ext>
            </a:extLst>
          </p:cNvPr>
          <p:cNvSpPr txBox="1">
            <a:spLocks/>
          </p:cNvSpPr>
          <p:nvPr/>
        </p:nvSpPr>
        <p:spPr>
          <a:xfrm>
            <a:off x="8273152" y="1534840"/>
            <a:ext cx="3545280" cy="1542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chemeClr val="tx1"/>
                </a:solidFill>
              </a:rPr>
              <a:t>Permet </a:t>
            </a:r>
            <a:r>
              <a:rPr lang="en-US" sz="1900" b="1" i="1">
                <a:solidFill>
                  <a:schemeClr val="tx1"/>
                </a:solidFill>
              </a:rPr>
              <a:t>reutilitzar funcions amb </a:t>
            </a:r>
            <a:r>
              <a:rPr lang="en-US" sz="1900" b="1">
                <a:solidFill>
                  <a:schemeClr val="tx1"/>
                </a:solidFill>
              </a:rPr>
              <a:t>this</a:t>
            </a:r>
            <a:r>
              <a:rPr lang="en-US" sz="1900" b="1" i="1">
                <a:solidFill>
                  <a:schemeClr val="tx1"/>
                </a:solidFill>
              </a:rPr>
              <a:t> </a:t>
            </a:r>
            <a:r>
              <a:rPr lang="en-US" sz="1900" i="1">
                <a:solidFill>
                  <a:schemeClr val="tx1"/>
                </a:solidFill>
              </a:rPr>
              <a:t>per a diferents objectes. </a:t>
            </a:r>
          </a:p>
          <a:p>
            <a:endParaRPr lang="en-US" sz="1900" i="1" u="sng">
              <a:solidFill>
                <a:schemeClr val="tx1"/>
              </a:solidFill>
            </a:endParaRPr>
          </a:p>
          <a:p>
            <a:r>
              <a:rPr lang="en-US" sz="1900" i="1" u="sng">
                <a:solidFill>
                  <a:schemeClr val="tx1"/>
                </a:solidFill>
              </a:rPr>
              <a:t>L’objecte this s’avalua en temps d’execució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6D6D1384-0A56-86B3-B95B-1D2992CAE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232" y="4417505"/>
            <a:ext cx="2429214" cy="1343212"/>
          </a:xfrm>
          <a:prstGeom prst="rect">
            <a:avLst/>
          </a:prstGeom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06B0FBF9-D088-2D0E-FE31-DE354A7E44AF}"/>
              </a:ext>
            </a:extLst>
          </p:cNvPr>
          <p:cNvSpPr/>
          <p:nvPr/>
        </p:nvSpPr>
        <p:spPr>
          <a:xfrm>
            <a:off x="8799881" y="3824245"/>
            <a:ext cx="3116725" cy="215683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Título 1">
            <a:extLst>
              <a:ext uri="{FF2B5EF4-FFF2-40B4-BE49-F238E27FC236}">
                <a16:creationId xmlns:a16="http://schemas.microsoft.com/office/drawing/2014/main" id="{BA385425-73DE-9B44-B155-798028615F94}"/>
              </a:ext>
            </a:extLst>
          </p:cNvPr>
          <p:cNvSpPr txBox="1">
            <a:spLocks/>
          </p:cNvSpPr>
          <p:nvPr/>
        </p:nvSpPr>
        <p:spPr>
          <a:xfrm>
            <a:off x="9412903" y="3975473"/>
            <a:ext cx="1803426" cy="32411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rgbClr val="FFC000"/>
                </a:solidFill>
              </a:rPr>
              <a:t>Ups!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628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LES FUNCIONS FLETXA NO TENEN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THIS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CFC26A9A-A35B-FA61-92AE-AF640A014E3F}"/>
              </a:ext>
            </a:extLst>
          </p:cNvPr>
          <p:cNvSpPr txBox="1">
            <a:spLocks/>
          </p:cNvSpPr>
          <p:nvPr/>
        </p:nvSpPr>
        <p:spPr>
          <a:xfrm>
            <a:off x="8288106" y="2060674"/>
            <a:ext cx="3053077" cy="704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>
                <a:solidFill>
                  <a:srgbClr val="FFC000"/>
                </a:solidFill>
              </a:rPr>
              <a:t>Les funcions fletxa no tenen el seu propi </a:t>
            </a:r>
            <a:r>
              <a:rPr lang="en-US" sz="1900" i="1">
                <a:solidFill>
                  <a:srgbClr val="FFC000"/>
                </a:solidFill>
              </a:rPr>
              <a:t>this</a:t>
            </a:r>
            <a:endParaRPr lang="en-US" sz="1900" i="1" u="sng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D38D90-D236-BA34-594E-C405BC1B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455" y="1484242"/>
            <a:ext cx="5524401" cy="19436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3F0FDB-8FD2-D1D0-4A10-2D9B2636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467" y="3613458"/>
            <a:ext cx="5794353" cy="2508004"/>
          </a:xfrm>
          <a:prstGeom prst="rect">
            <a:avLst/>
          </a:prstGeom>
        </p:spPr>
      </p:pic>
      <p:sp>
        <p:nvSpPr>
          <p:cNvPr id="82" name="Título 1">
            <a:extLst>
              <a:ext uri="{FF2B5EF4-FFF2-40B4-BE49-F238E27FC236}">
                <a16:creationId xmlns:a16="http://schemas.microsoft.com/office/drawing/2014/main" id="{4A811A1C-E75B-C93F-8EC3-7C7DFEBFAC47}"/>
              </a:ext>
            </a:extLst>
          </p:cNvPr>
          <p:cNvSpPr txBox="1">
            <a:spLocks/>
          </p:cNvSpPr>
          <p:nvPr/>
        </p:nvSpPr>
        <p:spPr>
          <a:xfrm>
            <a:off x="8357782" y="4277107"/>
            <a:ext cx="3053077" cy="704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>
                <a:solidFill>
                  <a:schemeClr val="accent1">
                    <a:lumMod val="75000"/>
                  </a:schemeClr>
                </a:solidFill>
              </a:rPr>
              <a:t>Prenen el </a:t>
            </a:r>
            <a:r>
              <a:rPr lang="en-US" sz="1900" i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900">
                <a:solidFill>
                  <a:schemeClr val="accent1">
                    <a:lumMod val="75000"/>
                  </a:schemeClr>
                </a:solidFill>
              </a:rPr>
              <a:t> de la funció a dins de la qual es criden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6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 QUE JS POT FER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064D12-A4E9-893C-A34A-DFD0B11F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77" y="1644098"/>
            <a:ext cx="10158220" cy="33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19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FUNCIONS CONSTRUCTORES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CFC26A9A-A35B-FA61-92AE-AF640A014E3F}"/>
              </a:ext>
            </a:extLst>
          </p:cNvPr>
          <p:cNvSpPr txBox="1">
            <a:spLocks/>
          </p:cNvSpPr>
          <p:nvPr/>
        </p:nvSpPr>
        <p:spPr>
          <a:xfrm>
            <a:off x="8616299" y="939340"/>
            <a:ext cx="3053077" cy="704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rgbClr val="00B050"/>
                </a:solidFill>
              </a:rPr>
              <a:t>Els constructors permeten reutilitzar codi</a:t>
            </a:r>
            <a:endParaRPr lang="en-US" sz="1600" i="1" u="sng">
              <a:solidFill>
                <a:srgbClr val="00B05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CED05E-CAD8-0474-C0E3-CF98CD94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808" y="1821376"/>
            <a:ext cx="2975589" cy="22981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06B43A-75C9-09DB-FCDF-7334ACBA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659" y="1880934"/>
            <a:ext cx="3288842" cy="229614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9E63941F-9961-E29D-FE08-9BC20C43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893" y="4688906"/>
            <a:ext cx="1973410" cy="1022197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396B528B-8E8C-4192-4327-FD3B88242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698" y="5002985"/>
            <a:ext cx="3620005" cy="409632"/>
          </a:xfrm>
          <a:prstGeom prst="rect">
            <a:avLst/>
          </a:prstGeom>
        </p:spPr>
      </p:pic>
      <p:sp>
        <p:nvSpPr>
          <p:cNvPr id="84" name="Título 1">
            <a:extLst>
              <a:ext uri="{FF2B5EF4-FFF2-40B4-BE49-F238E27FC236}">
                <a16:creationId xmlns:a16="http://schemas.microsoft.com/office/drawing/2014/main" id="{9304FA2F-D7D7-B486-10D6-4157C840AE9A}"/>
              </a:ext>
            </a:extLst>
          </p:cNvPr>
          <p:cNvSpPr txBox="1">
            <a:spLocks/>
          </p:cNvSpPr>
          <p:nvPr/>
        </p:nvSpPr>
        <p:spPr>
          <a:xfrm>
            <a:off x="5152052" y="5002985"/>
            <a:ext cx="2627882" cy="375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chemeClr val="tx1"/>
                </a:solidFill>
              </a:rPr>
              <a:t>és equivalent 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17" name="Título 1">
            <a:extLst>
              <a:ext uri="{FF2B5EF4-FFF2-40B4-BE49-F238E27FC236}">
                <a16:creationId xmlns:a16="http://schemas.microsoft.com/office/drawing/2014/main" id="{B15CFDD7-E906-102E-2A69-AB13EDF54845}"/>
              </a:ext>
            </a:extLst>
          </p:cNvPr>
          <p:cNvSpPr txBox="1">
            <a:spLocks/>
          </p:cNvSpPr>
          <p:nvPr/>
        </p:nvSpPr>
        <p:spPr>
          <a:xfrm>
            <a:off x="4493483" y="2834784"/>
            <a:ext cx="2627882" cy="375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chemeClr val="tx1"/>
                </a:solidFill>
              </a:rPr>
              <a:t>és equivalent 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3F2447C4-7E17-B46A-474E-18C115CEF55E}"/>
              </a:ext>
            </a:extLst>
          </p:cNvPr>
          <p:cNvSpPr/>
          <p:nvPr/>
        </p:nvSpPr>
        <p:spPr>
          <a:xfrm>
            <a:off x="2348843" y="2936399"/>
            <a:ext cx="855127" cy="50273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7994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 PROBLEMA DE LES PROPIETATS NO EXISTENTS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B1F489-2A1E-0F80-CBF7-B0572A35B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06" y="1440257"/>
            <a:ext cx="11128220" cy="40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90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LA SOLUCIÓ: ENCADENAMENT OPCIONAL ( </a:t>
            </a:r>
            <a:r>
              <a:rPr lang="en-US" sz="2000" b="1">
                <a:solidFill>
                  <a:schemeClr val="accent5">
                    <a:lumMod val="75000"/>
                  </a:schemeClr>
                </a:solidFill>
              </a:rPr>
              <a:t>?.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C6ABA-F088-AE51-56EF-42C9E2EE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04" y="1903591"/>
            <a:ext cx="7056944" cy="5367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26545F-39BB-F450-3650-BA265B6B8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60" y="5090745"/>
            <a:ext cx="8550466" cy="561810"/>
          </a:xfrm>
          <a:prstGeom prst="rect">
            <a:avLst/>
          </a:prstGeom>
        </p:spPr>
      </p:pic>
      <p:sp>
        <p:nvSpPr>
          <p:cNvPr id="41" name="Título 1">
            <a:extLst>
              <a:ext uri="{FF2B5EF4-FFF2-40B4-BE49-F238E27FC236}">
                <a16:creationId xmlns:a16="http://schemas.microsoft.com/office/drawing/2014/main" id="{916A4525-A614-CD49-BA34-9DACE44E07D9}"/>
              </a:ext>
            </a:extLst>
          </p:cNvPr>
          <p:cNvSpPr txBox="1">
            <a:spLocks/>
          </p:cNvSpPr>
          <p:nvPr/>
        </p:nvSpPr>
        <p:spPr>
          <a:xfrm>
            <a:off x="1042455" y="4464728"/>
            <a:ext cx="5631283" cy="8862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chemeClr val="tx1"/>
                </a:solidFill>
              </a:rPr>
              <a:t>Ús real al accedir a propietats d’elements del DOM</a:t>
            </a:r>
            <a:endParaRPr lang="en-US" sz="1800" i="1" u="sng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D3D8459-D6DF-31F3-BA9E-42AD4434CDC3}"/>
              </a:ext>
            </a:extLst>
          </p:cNvPr>
          <p:cNvSpPr/>
          <p:nvPr/>
        </p:nvSpPr>
        <p:spPr>
          <a:xfrm>
            <a:off x="5579036" y="2785952"/>
            <a:ext cx="6090031" cy="128609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CE3DB89-627A-FE1C-6CB7-CEA5CF87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86" y="2956963"/>
            <a:ext cx="3247171" cy="362185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608FE4FC-2AE2-24B0-508B-CE4C85FF4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297" y="3513219"/>
            <a:ext cx="3160043" cy="376515"/>
          </a:xfrm>
          <a:prstGeom prst="rect">
            <a:avLst/>
          </a:prstGeom>
        </p:spPr>
      </p:pic>
      <p:sp>
        <p:nvSpPr>
          <p:cNvPr id="82" name="Título 1">
            <a:extLst>
              <a:ext uri="{FF2B5EF4-FFF2-40B4-BE49-F238E27FC236}">
                <a16:creationId xmlns:a16="http://schemas.microsoft.com/office/drawing/2014/main" id="{6345FD37-311D-3ED4-C8B6-D9C8EE565602}"/>
              </a:ext>
            </a:extLst>
          </p:cNvPr>
          <p:cNvSpPr txBox="1">
            <a:spLocks/>
          </p:cNvSpPr>
          <p:nvPr/>
        </p:nvSpPr>
        <p:spPr>
          <a:xfrm>
            <a:off x="5406122" y="2916345"/>
            <a:ext cx="2306198" cy="8862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00B050"/>
                </a:solidFill>
              </a:rPr>
              <a:t>Altres sintaxis possibles:</a:t>
            </a:r>
            <a:endParaRPr lang="en-US" sz="1800" i="1" u="sng">
              <a:solidFill>
                <a:srgbClr val="00B05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00B05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00B050"/>
              </a:solidFill>
            </a:endParaRPr>
          </a:p>
          <a:p>
            <a:pPr algn="l"/>
            <a:endParaRPr lang="en-US" sz="1600">
              <a:solidFill>
                <a:srgbClr val="00B050"/>
              </a:solidFill>
            </a:endParaRPr>
          </a:p>
          <a:p>
            <a:pPr algn="l"/>
            <a:endParaRPr lang="en-US" sz="1600">
              <a:solidFill>
                <a:srgbClr val="00B050"/>
              </a:solidFill>
            </a:endParaRPr>
          </a:p>
          <a:p>
            <a:pPr algn="l"/>
            <a:endParaRPr lang="en-US" sz="1600">
              <a:solidFill>
                <a:srgbClr val="00B050"/>
              </a:solidFill>
            </a:endParaRPr>
          </a:p>
          <a:p>
            <a:pPr algn="l"/>
            <a:endParaRPr lang="en-US" sz="16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66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LA SOLUCIÓ: ENCADENAMENT OPCIONAL ( </a:t>
            </a:r>
            <a:r>
              <a:rPr lang="en-US" sz="2000" b="1">
                <a:solidFill>
                  <a:schemeClr val="accent5">
                    <a:lumMod val="75000"/>
                  </a:schemeClr>
                </a:solidFill>
              </a:rPr>
              <a:t>?.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6BE86A-B4E6-0580-91CF-94731751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71" y="1681828"/>
            <a:ext cx="10245748" cy="30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72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LA SOLUCIÓ: ENCADENAMENT OPCIONAL (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?.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1017D6-06B6-B0E9-2499-BAA64C40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49" y="1767289"/>
            <a:ext cx="8424009" cy="27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52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Objectes predefinits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UF1</a:t>
            </a:r>
            <a:endParaRPr lang="en-US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MP6 – </a:t>
            </a:r>
            <a:r>
              <a:rPr lang="en-US" sz="1800" err="1">
                <a:solidFill>
                  <a:schemeClr val="tx2"/>
                </a:solidFill>
              </a:rPr>
              <a:t>Desenvolupament</a:t>
            </a:r>
            <a:r>
              <a:rPr lang="en-US" sz="1800">
                <a:solidFill>
                  <a:schemeClr val="tx2"/>
                </a:solidFill>
              </a:rPr>
              <a:t> web </a:t>
            </a:r>
            <a:r>
              <a:rPr lang="en-US" sz="1800" err="1">
                <a:solidFill>
                  <a:schemeClr val="tx2"/>
                </a:solidFill>
              </a:rPr>
              <a:t>en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err="1">
                <a:solidFill>
                  <a:schemeClr val="tx2"/>
                </a:solidFill>
              </a:rPr>
              <a:t>entorn</a:t>
            </a:r>
            <a:r>
              <a:rPr lang="en-US" sz="180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Professor: Albert Guardiola </a:t>
            </a:r>
            <a:r>
              <a:rPr lang="en-US" sz="1800" err="1">
                <a:solidFill>
                  <a:schemeClr val="tx2"/>
                </a:solidFill>
              </a:rPr>
              <a:t>Escrihuela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MÈTODES DE TIPUS PRIMITIUS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1026" name="Picture 2" descr="Tipos primitivos en JavaScript: Cuáles son y cómo usarlos">
            <a:extLst>
              <a:ext uri="{FF2B5EF4-FFF2-40B4-BE49-F238E27FC236}">
                <a16:creationId xmlns:a16="http://schemas.microsoft.com/office/drawing/2014/main" id="{7DF1D6E6-2E4B-10C9-A2D5-F08C2E1B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775" y="866761"/>
            <a:ext cx="1530957" cy="15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6C3DEE0-88E4-54F3-6811-BB8B95D7E94C}"/>
              </a:ext>
            </a:extLst>
          </p:cNvPr>
          <p:cNvSpPr txBox="1">
            <a:spLocks/>
          </p:cNvSpPr>
          <p:nvPr/>
        </p:nvSpPr>
        <p:spPr>
          <a:xfrm>
            <a:off x="9227571" y="2447149"/>
            <a:ext cx="2272586" cy="327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>
                <a:solidFill>
                  <a:schemeClr val="tx2"/>
                </a:solidFill>
              </a:rPr>
              <a:t>Tipus primitius a 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i="1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i="1">
              <a:solidFill>
                <a:schemeClr val="tx2"/>
              </a:solidFill>
            </a:endParaRPr>
          </a:p>
          <a:p>
            <a:endParaRPr lang="en-US" sz="1100" i="1">
              <a:solidFill>
                <a:schemeClr val="tx2"/>
              </a:solidFill>
            </a:endParaRPr>
          </a:p>
          <a:p>
            <a:endParaRPr lang="en-US" sz="1100" i="1">
              <a:solidFill>
                <a:schemeClr val="tx2"/>
              </a:solidFill>
            </a:endParaRPr>
          </a:p>
          <a:p>
            <a:endParaRPr lang="en-US" sz="1100" i="1">
              <a:solidFill>
                <a:schemeClr val="tx2"/>
              </a:solidFill>
            </a:endParaRPr>
          </a:p>
          <a:p>
            <a:endParaRPr lang="en-US" sz="1100" i="1">
              <a:solidFill>
                <a:schemeClr val="tx2"/>
              </a:solidFill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7487EFEE-A3D3-5846-CC15-3DC23D39C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65" y="1785959"/>
            <a:ext cx="3549199" cy="96079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C1F2CF76-6D28-0AE5-C09E-FFCBE6B0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382" y="3161008"/>
            <a:ext cx="4840957" cy="983993"/>
          </a:xfrm>
          <a:prstGeom prst="rect">
            <a:avLst/>
          </a:prstGeom>
        </p:spPr>
      </p:pic>
      <p:pic>
        <p:nvPicPr>
          <p:cNvPr id="1028" name="Picture 4" descr="Avoid Object wrapper Types in Typescript—Here's why">
            <a:extLst>
              <a:ext uri="{FF2B5EF4-FFF2-40B4-BE49-F238E27FC236}">
                <a16:creationId xmlns:a16="http://schemas.microsoft.com/office/drawing/2014/main" id="{D450EBB3-0B11-540A-3FC8-1DB365610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5" t="19363" r="11189" b="26722"/>
          <a:stretch/>
        </p:blipFill>
        <p:spPr bwMode="auto">
          <a:xfrm>
            <a:off x="3119425" y="4368680"/>
            <a:ext cx="1298363" cy="92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Avoid Object wrapper Types in Typescript—Here's why">
            <a:extLst>
              <a:ext uri="{FF2B5EF4-FFF2-40B4-BE49-F238E27FC236}">
                <a16:creationId xmlns:a16="http://schemas.microsoft.com/office/drawing/2014/main" id="{1A119144-F2EE-4172-7CBA-0667A98E7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7" t="27716" r="55796" b="27108"/>
          <a:stretch/>
        </p:blipFill>
        <p:spPr bwMode="auto">
          <a:xfrm>
            <a:off x="1185222" y="4437953"/>
            <a:ext cx="1146497" cy="81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Avoid Object wrapper Types in Typescript—Here's why">
            <a:extLst>
              <a:ext uri="{FF2B5EF4-FFF2-40B4-BE49-F238E27FC236}">
                <a16:creationId xmlns:a16="http://schemas.microsoft.com/office/drawing/2014/main" id="{FCA9CF0F-AA00-0AC9-9EC5-06760C163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7" t="27716" r="55796" b="27108"/>
          <a:stretch/>
        </p:blipFill>
        <p:spPr bwMode="auto">
          <a:xfrm>
            <a:off x="5374099" y="4427647"/>
            <a:ext cx="1146497" cy="81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Flecha: hacia arriba 117">
            <a:extLst>
              <a:ext uri="{FF2B5EF4-FFF2-40B4-BE49-F238E27FC236}">
                <a16:creationId xmlns:a16="http://schemas.microsoft.com/office/drawing/2014/main" id="{C9C7C40F-FE62-BAB3-B387-7FF5C760D3F9}"/>
              </a:ext>
            </a:extLst>
          </p:cNvPr>
          <p:cNvSpPr/>
          <p:nvPr/>
        </p:nvSpPr>
        <p:spPr>
          <a:xfrm rot="5400000">
            <a:off x="2572065" y="4585218"/>
            <a:ext cx="240287" cy="45237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Flecha: hacia arriba 118">
            <a:extLst>
              <a:ext uri="{FF2B5EF4-FFF2-40B4-BE49-F238E27FC236}">
                <a16:creationId xmlns:a16="http://schemas.microsoft.com/office/drawing/2014/main" id="{C8EB5079-B9F8-7C28-F7F7-13604DF672DA}"/>
              </a:ext>
            </a:extLst>
          </p:cNvPr>
          <p:cNvSpPr/>
          <p:nvPr/>
        </p:nvSpPr>
        <p:spPr>
          <a:xfrm rot="5400000">
            <a:off x="4778418" y="4572006"/>
            <a:ext cx="240287" cy="45237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1" name="Flecha: hacia arriba 120">
            <a:extLst>
              <a:ext uri="{FF2B5EF4-FFF2-40B4-BE49-F238E27FC236}">
                <a16:creationId xmlns:a16="http://schemas.microsoft.com/office/drawing/2014/main" id="{9B41B522-2D9C-C0FF-19D0-B29C534E1D7F}"/>
              </a:ext>
            </a:extLst>
          </p:cNvPr>
          <p:cNvSpPr/>
          <p:nvPr/>
        </p:nvSpPr>
        <p:spPr>
          <a:xfrm>
            <a:off x="3318024" y="5412614"/>
            <a:ext cx="240287" cy="452373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Flecha: hacia arriba 121">
            <a:extLst>
              <a:ext uri="{FF2B5EF4-FFF2-40B4-BE49-F238E27FC236}">
                <a16:creationId xmlns:a16="http://schemas.microsoft.com/office/drawing/2014/main" id="{67A6E57A-AB26-6D31-CEF4-669EE6D82515}"/>
              </a:ext>
            </a:extLst>
          </p:cNvPr>
          <p:cNvSpPr/>
          <p:nvPr/>
        </p:nvSpPr>
        <p:spPr>
          <a:xfrm rot="10800000">
            <a:off x="3894546" y="5419273"/>
            <a:ext cx="240287" cy="45237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81AFCF41-AB51-21BC-F8DC-9B1AC2AEAFB1}"/>
              </a:ext>
            </a:extLst>
          </p:cNvPr>
          <p:cNvSpPr/>
          <p:nvPr/>
        </p:nvSpPr>
        <p:spPr>
          <a:xfrm>
            <a:off x="7349317" y="3168581"/>
            <a:ext cx="4567289" cy="28124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4" name="Título 1">
            <a:extLst>
              <a:ext uri="{FF2B5EF4-FFF2-40B4-BE49-F238E27FC236}">
                <a16:creationId xmlns:a16="http://schemas.microsoft.com/office/drawing/2014/main" id="{75453F00-10F0-1882-063D-CFD038892A93}"/>
              </a:ext>
            </a:extLst>
          </p:cNvPr>
          <p:cNvSpPr txBox="1">
            <a:spLocks/>
          </p:cNvSpPr>
          <p:nvPr/>
        </p:nvSpPr>
        <p:spPr>
          <a:xfrm>
            <a:off x="7426506" y="3482308"/>
            <a:ext cx="4452806" cy="586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i="1" dirty="0" err="1">
                <a:solidFill>
                  <a:schemeClr val="tx2"/>
                </a:solidFill>
              </a:rPr>
              <a:t>Està</a:t>
            </a:r>
            <a:r>
              <a:rPr lang="en-US" sz="1400" i="1" dirty="0">
                <a:solidFill>
                  <a:schemeClr val="tx2"/>
                </a:solidFill>
              </a:rPr>
              <a:t> </a:t>
            </a:r>
            <a:r>
              <a:rPr lang="en-US" sz="1400" i="1" dirty="0" err="1">
                <a:solidFill>
                  <a:schemeClr val="tx2"/>
                </a:solidFill>
              </a:rPr>
              <a:t>altament</a:t>
            </a:r>
            <a:r>
              <a:rPr lang="en-US" sz="1400" i="1" dirty="0">
                <a:solidFill>
                  <a:schemeClr val="tx2"/>
                </a:solidFill>
              </a:rPr>
              <a:t> </a:t>
            </a:r>
            <a:r>
              <a:rPr lang="en-US" sz="1400" i="1" dirty="0" err="1">
                <a:solidFill>
                  <a:schemeClr val="tx2"/>
                </a:solidFill>
              </a:rPr>
              <a:t>desrecomanat</a:t>
            </a:r>
            <a:r>
              <a:rPr lang="en-US" sz="1400" i="1" dirty="0">
                <a:solidFill>
                  <a:schemeClr val="tx2"/>
                </a:solidFill>
              </a:rPr>
              <a:t> fer </a:t>
            </a:r>
            <a:r>
              <a:rPr lang="en-US" sz="1400" i="1" dirty="0" err="1">
                <a:solidFill>
                  <a:schemeClr val="tx2"/>
                </a:solidFill>
              </a:rPr>
              <a:t>servir</a:t>
            </a:r>
            <a:r>
              <a:rPr lang="en-US" sz="1400" i="1" dirty="0">
                <a:solidFill>
                  <a:schemeClr val="tx2"/>
                </a:solidFill>
              </a:rPr>
              <a:t> constructors per </a:t>
            </a:r>
            <a:r>
              <a:rPr lang="en-US" sz="1400" b="1" i="1" dirty="0" err="1">
                <a:solidFill>
                  <a:schemeClr val="tx2"/>
                </a:solidFill>
              </a:rPr>
              <a:t>crear</a:t>
            </a:r>
            <a:r>
              <a:rPr lang="en-US" sz="1400" b="1" i="1" dirty="0">
                <a:solidFill>
                  <a:schemeClr val="tx2"/>
                </a:solidFill>
              </a:rPr>
              <a:t> </a:t>
            </a:r>
            <a:r>
              <a:rPr lang="en-US" sz="1400" b="1" i="1" dirty="0" err="1">
                <a:solidFill>
                  <a:schemeClr val="tx2"/>
                </a:solidFill>
              </a:rPr>
              <a:t>explícitament</a:t>
            </a:r>
            <a:r>
              <a:rPr lang="en-US" sz="1400" i="1" dirty="0">
                <a:solidFill>
                  <a:schemeClr val="tx2"/>
                </a:solidFill>
              </a:rPr>
              <a:t> </a:t>
            </a:r>
            <a:r>
              <a:rPr lang="en-US" sz="1400" i="1" dirty="0" err="1">
                <a:solidFill>
                  <a:schemeClr val="tx2"/>
                </a:solidFill>
              </a:rPr>
              <a:t>objectes</a:t>
            </a:r>
            <a:r>
              <a:rPr lang="en-US" sz="1400" i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wrapper</a:t>
            </a:r>
            <a:r>
              <a:rPr lang="en-US" sz="1400" i="1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 dirty="0">
              <a:solidFill>
                <a:schemeClr val="tx2"/>
              </a:solidFill>
            </a:endParaRPr>
          </a:p>
          <a:p>
            <a:endParaRPr lang="en-US" sz="1050" i="1" dirty="0">
              <a:solidFill>
                <a:schemeClr val="tx2"/>
              </a:solidFill>
            </a:endParaRPr>
          </a:p>
          <a:p>
            <a:endParaRPr lang="en-US" sz="1050" i="1" dirty="0">
              <a:solidFill>
                <a:schemeClr val="tx2"/>
              </a:solidFill>
            </a:endParaRPr>
          </a:p>
          <a:p>
            <a:endParaRPr lang="en-US" sz="1050" i="1" dirty="0">
              <a:solidFill>
                <a:schemeClr val="tx2"/>
              </a:solidFill>
            </a:endParaRPr>
          </a:p>
          <a:p>
            <a:endParaRPr lang="en-US" sz="1050" i="1" dirty="0">
              <a:solidFill>
                <a:schemeClr val="tx2"/>
              </a:solidFill>
            </a:endParaRPr>
          </a:p>
        </p:txBody>
      </p:sp>
      <p:pic>
        <p:nvPicPr>
          <p:cNvPr id="127" name="Imagen 126">
            <a:extLst>
              <a:ext uri="{FF2B5EF4-FFF2-40B4-BE49-F238E27FC236}">
                <a16:creationId xmlns:a16="http://schemas.microsoft.com/office/drawing/2014/main" id="{3359B737-667D-F577-A85C-30F36AD5C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486" y="4102997"/>
            <a:ext cx="3621600" cy="281359"/>
          </a:xfrm>
          <a:prstGeom prst="rect">
            <a:avLst/>
          </a:prstGeom>
        </p:spPr>
      </p:pic>
      <p:sp>
        <p:nvSpPr>
          <p:cNvPr id="128" name="Título 1">
            <a:extLst>
              <a:ext uri="{FF2B5EF4-FFF2-40B4-BE49-F238E27FC236}">
                <a16:creationId xmlns:a16="http://schemas.microsoft.com/office/drawing/2014/main" id="{8400E8DC-ACAF-EE5D-5B71-221792966AB7}"/>
              </a:ext>
            </a:extLst>
          </p:cNvPr>
          <p:cNvSpPr txBox="1">
            <a:spLocks/>
          </p:cNvSpPr>
          <p:nvPr/>
        </p:nvSpPr>
        <p:spPr>
          <a:xfrm>
            <a:off x="7481485" y="4569308"/>
            <a:ext cx="4452806" cy="586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i="1">
                <a:solidFill>
                  <a:schemeClr val="tx2"/>
                </a:solidFill>
              </a:rPr>
              <a:t>No hi ha cap problema en fer-los servir per </a:t>
            </a:r>
            <a:r>
              <a:rPr lang="en-US" sz="1400" b="1" i="1">
                <a:solidFill>
                  <a:schemeClr val="tx2"/>
                </a:solidFill>
              </a:rPr>
              <a:t>convertir explicitament </a:t>
            </a:r>
            <a:r>
              <a:rPr lang="en-US" sz="1400" i="1">
                <a:solidFill>
                  <a:schemeClr val="tx2"/>
                </a:solidFill>
              </a:rPr>
              <a:t>el tipus d’una dada.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</p:txBody>
      </p:sp>
      <p:pic>
        <p:nvPicPr>
          <p:cNvPr id="130" name="Imagen 129">
            <a:extLst>
              <a:ext uri="{FF2B5EF4-FFF2-40B4-BE49-F238E27FC236}">
                <a16:creationId xmlns:a16="http://schemas.microsoft.com/office/drawing/2014/main" id="{BEFC6946-2F5F-C139-583E-A548FEFF8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003" y="5218422"/>
            <a:ext cx="3181948" cy="3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37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NULL 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UNDEFINED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NO TENEN MÈTODES</a:t>
            </a:r>
            <a:endParaRPr lang="en-US" sz="20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DD8FA1-323F-3375-864B-D643A309895F}"/>
              </a:ext>
            </a:extLst>
          </p:cNvPr>
          <p:cNvSpPr txBox="1">
            <a:spLocks/>
          </p:cNvSpPr>
          <p:nvPr/>
        </p:nvSpPr>
        <p:spPr>
          <a:xfrm>
            <a:off x="4646923" y="3143644"/>
            <a:ext cx="3286592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accent5">
                    <a:lumMod val="75000"/>
                  </a:schemeClr>
                </a:solidFill>
              </a:rPr>
              <a:t>PUES ESO</a:t>
            </a:r>
          </a:p>
        </p:txBody>
      </p:sp>
    </p:spTree>
    <p:extLst>
      <p:ext uri="{BB962C8B-B14F-4D97-AF65-F5344CB8AC3E}">
        <p14:creationId xmlns:p14="http://schemas.microsoft.com/office/powerpoint/2010/main" val="1531179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TREBALLAR AMB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STRINGS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CA392F-3F17-FCCE-B221-025A3CA9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42" y="1427060"/>
            <a:ext cx="3522291" cy="6044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71CBB5-1E02-8280-B681-D05CE1B91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51" y="2529555"/>
            <a:ext cx="3090489" cy="5648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86BB57-6DB9-04D9-1197-3AED0501E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21" y="3304282"/>
            <a:ext cx="4457439" cy="580946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216D5BF8-C7D1-1873-3271-BD910B9A1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020" y="5390375"/>
            <a:ext cx="7447826" cy="868605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011B114C-79F5-3848-EBDF-FBB16575B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086" y="4087915"/>
            <a:ext cx="5172364" cy="736312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D614C17A-45D7-1D1F-4DC8-EEB413199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3040" y="1417363"/>
            <a:ext cx="4201111" cy="1743318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5441C9E0-8F23-3440-6A08-F1EC6980C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913" y="3842092"/>
            <a:ext cx="2848373" cy="11050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576E3B-EDAD-BD5C-B65A-D6B5125119EB}"/>
              </a:ext>
            </a:extLst>
          </p:cNvPr>
          <p:cNvSpPr txBox="1">
            <a:spLocks/>
          </p:cNvSpPr>
          <p:nvPr/>
        </p:nvSpPr>
        <p:spPr>
          <a:xfrm>
            <a:off x="853734" y="2039729"/>
            <a:ext cx="3229926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1"/>
                </a:solidFill>
              </a:rPr>
              <a:t>Direccionament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B929B80-2C51-5DF3-347F-298B259B1400}"/>
              </a:ext>
            </a:extLst>
          </p:cNvPr>
          <p:cNvSpPr txBox="1">
            <a:spLocks/>
          </p:cNvSpPr>
          <p:nvPr/>
        </p:nvSpPr>
        <p:spPr>
          <a:xfrm>
            <a:off x="6182245" y="917993"/>
            <a:ext cx="3229926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1"/>
                </a:solidFill>
              </a:rPr>
              <a:t>Índex de subcadena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219DF78-B681-3DF8-90A0-F2C22961B978}"/>
              </a:ext>
            </a:extLst>
          </p:cNvPr>
          <p:cNvSpPr txBox="1">
            <a:spLocks/>
          </p:cNvSpPr>
          <p:nvPr/>
        </p:nvSpPr>
        <p:spPr>
          <a:xfrm>
            <a:off x="920622" y="5000805"/>
            <a:ext cx="3229926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1"/>
                </a:solidFill>
              </a:rPr>
              <a:t>Iteració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D328755-B373-488E-84A6-CC0372AD8DA9}"/>
              </a:ext>
            </a:extLst>
          </p:cNvPr>
          <p:cNvSpPr txBox="1">
            <a:spLocks/>
          </p:cNvSpPr>
          <p:nvPr/>
        </p:nvSpPr>
        <p:spPr>
          <a:xfrm>
            <a:off x="6126905" y="3598329"/>
            <a:ext cx="5641519" cy="39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1"/>
                </a:solidFill>
              </a:rPr>
              <a:t>Majúscules &lt;-&gt; Minúscules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59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STRINGS – 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TROBAR SUBCADENES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EDBCF1-25A0-DA09-7405-B9AB8DD0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15" y="1448928"/>
            <a:ext cx="8055549" cy="34753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FE95DD-D165-1678-23E0-2D18B345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675" y="3575262"/>
            <a:ext cx="2032354" cy="12587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601DEA5-1322-0EDF-E01D-793CC78C5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91" y="5094330"/>
            <a:ext cx="5844988" cy="151234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DABE8ED-D0D1-E4CF-DFA1-E146F1ACC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978" y="5708542"/>
            <a:ext cx="843884" cy="42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 QUE JS </a:t>
            </a:r>
            <a:r>
              <a:rPr lang="en-US" sz="3200" b="1">
                <a:solidFill>
                  <a:schemeClr val="accent5">
                    <a:lumMod val="75000"/>
                  </a:schemeClr>
                </a:solidFill>
              </a:rPr>
              <a:t>NO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POT FER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074" name="Picture 2" descr="Icono a color de Javascript en PNG, SVG">
            <a:extLst>
              <a:ext uri="{FF2B5EF4-FFF2-40B4-BE49-F238E27FC236}">
                <a16:creationId xmlns:a16="http://schemas.microsoft.com/office/drawing/2014/main" id="{93E0B210-92BE-F601-8635-19D0F89D6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17" y="1038407"/>
            <a:ext cx="1143527" cy="11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 Icon | Minimal Outline Iconpack | Praveen S.">
            <a:extLst>
              <a:ext uri="{FF2B5EF4-FFF2-40B4-BE49-F238E27FC236}">
                <a16:creationId xmlns:a16="http://schemas.microsoft.com/office/drawing/2014/main" id="{87183889-6875-232D-7AF5-017C0FC0D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096447" y="2433190"/>
            <a:ext cx="1302193" cy="130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indows Mobile - Wikipedia, la enciclopedia libre">
            <a:extLst>
              <a:ext uri="{FF2B5EF4-FFF2-40B4-BE49-F238E27FC236}">
                <a16:creationId xmlns:a16="http://schemas.microsoft.com/office/drawing/2014/main" id="{82BB77B1-916C-07A2-13AB-FF9349B2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402" y="2528970"/>
            <a:ext cx="1200926" cy="105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AAE3B3-FB30-8612-E1F9-D1F0AD588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89" y="1643631"/>
            <a:ext cx="8338257" cy="1375977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F17BF9F4-2A3B-38B1-A905-774893C66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01" y="4381435"/>
            <a:ext cx="8244510" cy="1102609"/>
          </a:xfrm>
          <a:prstGeom prst="rect">
            <a:avLst/>
          </a:prstGeom>
        </p:spPr>
      </p:pic>
      <p:pic>
        <p:nvPicPr>
          <p:cNvPr id="3080" name="Picture 8" descr="Same Origin Policy (SOP) – AppSec Monkey">
            <a:extLst>
              <a:ext uri="{FF2B5EF4-FFF2-40B4-BE49-F238E27FC236}">
                <a16:creationId xmlns:a16="http://schemas.microsoft.com/office/drawing/2014/main" id="{532593F4-5C98-D479-5FEF-E18880E93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335" y="4381435"/>
            <a:ext cx="2349663" cy="122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674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STRINGS – 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ASCII &lt;-&gt; CARÀCTER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E0BC57-EA69-FB66-3430-1D4EE336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87" y="1791024"/>
            <a:ext cx="10042151" cy="13989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EA00BF8-4BAB-85A3-273D-E45E128C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0" y="3708311"/>
            <a:ext cx="5012973" cy="8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NUMBER: 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 PROBLEMA DE LA COMA FLOTANT</a:t>
            </a:r>
            <a:endParaRPr lang="en-US" sz="20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35390E-95FF-9954-3E0A-9C978800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78" y="1986515"/>
            <a:ext cx="6108925" cy="4213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F40951-9A83-D40F-5282-74C713A30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79" y="2804927"/>
            <a:ext cx="6875700" cy="345471"/>
          </a:xfrm>
          <a:prstGeom prst="rect">
            <a:avLst/>
          </a:prstGeom>
        </p:spPr>
      </p:pic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1300FF54-05E3-BBA6-CD2B-5CA5F804096F}"/>
              </a:ext>
            </a:extLst>
          </p:cNvPr>
          <p:cNvSpPr/>
          <p:nvPr/>
        </p:nvSpPr>
        <p:spPr>
          <a:xfrm rot="10800000">
            <a:off x="4047186" y="3640947"/>
            <a:ext cx="541563" cy="65220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DA8312C-1CE1-FDDF-55B8-1E80D4FC5A41}"/>
              </a:ext>
            </a:extLst>
          </p:cNvPr>
          <p:cNvSpPr txBox="1">
            <a:spLocks/>
          </p:cNvSpPr>
          <p:nvPr/>
        </p:nvSpPr>
        <p:spPr>
          <a:xfrm>
            <a:off x="8231146" y="1833900"/>
            <a:ext cx="3229926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rgbClr val="FF0000"/>
                </a:solidFill>
              </a:rPr>
              <a:t>No hi ha manera d’evitar el problema, ja que en base binaria no es poden representar divisions per 10 de manera exacta.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9BE9672B-29EB-7A36-A65D-BC0D7C920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40" y="4851315"/>
            <a:ext cx="6131708" cy="461869"/>
          </a:xfrm>
          <a:prstGeom prst="rect">
            <a:avLst/>
          </a:prstGeom>
        </p:spPr>
      </p:pic>
      <p:sp>
        <p:nvSpPr>
          <p:cNvPr id="45" name="Título 1">
            <a:extLst>
              <a:ext uri="{FF2B5EF4-FFF2-40B4-BE49-F238E27FC236}">
                <a16:creationId xmlns:a16="http://schemas.microsoft.com/office/drawing/2014/main" id="{5717C508-DC40-77B2-B47F-0812509B9909}"/>
              </a:ext>
            </a:extLst>
          </p:cNvPr>
          <p:cNvSpPr txBox="1">
            <a:spLocks/>
          </p:cNvSpPr>
          <p:nvPr/>
        </p:nvSpPr>
        <p:spPr>
          <a:xfrm>
            <a:off x="8188032" y="4540969"/>
            <a:ext cx="3229926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rgbClr val="FFC000"/>
                </a:solidFill>
              </a:rPr>
              <a:t>El que sí que es pot fer es arrodonir perquè es representi en notació de coma fixa.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24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OPERACIONS MATEMÀTIQUES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A7C946C-B50A-F968-2F30-6B2DF69AE331}"/>
              </a:ext>
            </a:extLst>
          </p:cNvPr>
          <p:cNvSpPr txBox="1"/>
          <p:nvPr/>
        </p:nvSpPr>
        <p:spPr>
          <a:xfrm>
            <a:off x="1676309" y="2403668"/>
            <a:ext cx="9784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2"/>
              </a:rPr>
              <a:t>https://developer.mozilla.org/en-US/docs/Web/JavaScript/Reference/Global_Objects/Math</a:t>
            </a:r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04EE763-1BBB-7491-3CE4-ACF5C927DA7D}"/>
              </a:ext>
            </a:extLst>
          </p:cNvPr>
          <p:cNvSpPr txBox="1">
            <a:spLocks/>
          </p:cNvSpPr>
          <p:nvPr/>
        </p:nvSpPr>
        <p:spPr>
          <a:xfrm>
            <a:off x="814421" y="1712626"/>
            <a:ext cx="5270583" cy="358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>
                <a:solidFill>
                  <a:schemeClr val="tx1"/>
                </a:solidFill>
              </a:rPr>
              <a:t>Podem fer servir l’objecte predefinit Math: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A6DEA4-B091-EC56-99D6-0919EB6C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191" y="2920663"/>
            <a:ext cx="6297283" cy="315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046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TREBALLAR AMB DATES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BDF340-F02A-710F-D037-56EE2BF8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171" y="745425"/>
            <a:ext cx="5238841" cy="857265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30F03303-916C-8447-E4D4-F036C71AE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66" y="1581630"/>
            <a:ext cx="2848373" cy="476316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19BF0233-B66D-F468-D317-3EF616147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47" y="2219243"/>
            <a:ext cx="4896533" cy="193384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183CA79E-7C8E-12AA-965F-76163C3D4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605" y="2241710"/>
            <a:ext cx="2956264" cy="487524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6A1F3180-C4AE-DC76-A154-C12135D1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787" y="2890434"/>
            <a:ext cx="3962953" cy="628738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5072AE68-860C-C056-6199-FA9314818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820" y="4443416"/>
            <a:ext cx="6849431" cy="438211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894CBDB8-83E7-EF81-8A9E-F716E5DEB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6465" y="4958445"/>
            <a:ext cx="687801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18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TREBALLAR AMB DATES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2050" name="Picture 2" descr="Learn About the JavaScript Date Object &amp; How to Use It">
            <a:extLst>
              <a:ext uri="{FF2B5EF4-FFF2-40B4-BE49-F238E27FC236}">
                <a16:creationId xmlns:a16="http://schemas.microsoft.com/office/drawing/2014/main" id="{86E369AC-DEDF-1097-E315-6F5C0973D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21355" r="3509" b="10934"/>
          <a:stretch/>
        </p:blipFill>
        <p:spPr bwMode="auto">
          <a:xfrm>
            <a:off x="2212168" y="1688689"/>
            <a:ext cx="7235961" cy="39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350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TREBALLAR AMB DATES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52615A-7710-5B2E-E676-6F36900D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1799997"/>
            <a:ext cx="855464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7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AUTOCORRECCIÓ DE DATES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580072-8389-7560-BFA5-74AB639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11" y="1747995"/>
            <a:ext cx="4433589" cy="15005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AA418-6835-585F-B3D2-6DE85198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888" y="3827910"/>
            <a:ext cx="5156395" cy="14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00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ACTUALITZACIÓ DE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DATE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489708-F6EC-2811-87CF-3A8C10A05604}"/>
              </a:ext>
            </a:extLst>
          </p:cNvPr>
          <p:cNvSpPr txBox="1">
            <a:spLocks/>
          </p:cNvSpPr>
          <p:nvPr/>
        </p:nvSpPr>
        <p:spPr>
          <a:xfrm>
            <a:off x="1916722" y="1523666"/>
            <a:ext cx="8108858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>
                <a:solidFill>
                  <a:srgbClr val="FFC000"/>
                </a:solidFill>
              </a:rPr>
              <a:t>Un objecte de tipus Date no s’actualitza automàticament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DDF036-8AD7-280F-0896-EF75BE21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4" y="2415352"/>
            <a:ext cx="2572109" cy="16766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25FE38-C270-6E6C-5127-B3CE6F66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19" y="3182329"/>
            <a:ext cx="7602011" cy="68589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9E5FE3BD-2A28-3D6E-0720-4C7611080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519" y="4769243"/>
            <a:ext cx="7640116" cy="666843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31C07C59-24C3-7B23-1DA4-1738C17B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183" y="4248140"/>
            <a:ext cx="2569433" cy="17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00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DATE.NOW()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489708-F6EC-2811-87CF-3A8C10A05604}"/>
              </a:ext>
            </a:extLst>
          </p:cNvPr>
          <p:cNvSpPr txBox="1">
            <a:spLocks/>
          </p:cNvSpPr>
          <p:nvPr/>
        </p:nvSpPr>
        <p:spPr>
          <a:xfrm>
            <a:off x="1749587" y="1428735"/>
            <a:ext cx="8108858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>
                <a:solidFill>
                  <a:schemeClr val="tx1"/>
                </a:solidFill>
              </a:rPr>
              <a:t>Si </a:t>
            </a:r>
            <a:r>
              <a:rPr lang="en-US" sz="1800" i="1" dirty="0" err="1">
                <a:solidFill>
                  <a:schemeClr val="tx1"/>
                </a:solidFill>
              </a:rPr>
              <a:t>només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volem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mesurar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el</a:t>
            </a:r>
            <a:r>
              <a:rPr lang="en-US" sz="1800" i="1" dirty="0">
                <a:solidFill>
                  <a:schemeClr val="tx1"/>
                </a:solidFill>
              </a:rPr>
              <a:t> temps, </a:t>
            </a:r>
            <a:r>
              <a:rPr lang="en-US" sz="1800" i="1" dirty="0" err="1">
                <a:solidFill>
                  <a:schemeClr val="tx1"/>
                </a:solidFill>
              </a:rPr>
              <a:t>podem</a:t>
            </a:r>
            <a:r>
              <a:rPr lang="en-US" sz="1800" i="1" dirty="0">
                <a:solidFill>
                  <a:schemeClr val="tx1"/>
                </a:solidFill>
              </a:rPr>
              <a:t> fer </a:t>
            </a:r>
            <a:r>
              <a:rPr lang="en-US" sz="1800" i="1" dirty="0" err="1">
                <a:solidFill>
                  <a:schemeClr val="tx1"/>
                </a:solidFill>
              </a:rPr>
              <a:t>servir</a:t>
            </a:r>
            <a:r>
              <a:rPr lang="en-US" sz="1800" i="1" dirty="0">
                <a:solidFill>
                  <a:schemeClr val="tx1"/>
                </a:solidFill>
              </a:rPr>
              <a:t> la </a:t>
            </a:r>
            <a:r>
              <a:rPr lang="en-US" sz="1800" i="1" dirty="0" err="1">
                <a:solidFill>
                  <a:schemeClr val="tx1"/>
                </a:solidFill>
              </a:rPr>
              <a:t>funció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Date.now</a:t>
            </a:r>
            <a:r>
              <a:rPr lang="en-US" sz="1800" i="1" dirty="0">
                <a:solidFill>
                  <a:schemeClr val="tx1"/>
                </a:solidFill>
              </a:rPr>
              <a:t>(), que no </a:t>
            </a:r>
            <a:r>
              <a:rPr lang="en-US" sz="1800" i="1" dirty="0" err="1">
                <a:solidFill>
                  <a:schemeClr val="tx1"/>
                </a:solidFill>
              </a:rPr>
              <a:t>crea</a:t>
            </a:r>
            <a:r>
              <a:rPr lang="en-US" sz="1800" i="1" dirty="0">
                <a:solidFill>
                  <a:schemeClr val="tx1"/>
                </a:solidFill>
              </a:rPr>
              <a:t> cap </a:t>
            </a:r>
            <a:r>
              <a:rPr lang="en-US" sz="1800" i="1" dirty="0" err="1">
                <a:solidFill>
                  <a:schemeClr val="tx1"/>
                </a:solidFill>
              </a:rPr>
              <a:t>objecte</a:t>
            </a:r>
            <a:r>
              <a:rPr lang="en-US" sz="1800" i="1" dirty="0">
                <a:solidFill>
                  <a:schemeClr val="tx1"/>
                </a:solidFill>
              </a:rPr>
              <a:t> Date </a:t>
            </a:r>
            <a:r>
              <a:rPr lang="en-US" sz="1800" i="1" dirty="0" err="1">
                <a:solidFill>
                  <a:schemeClr val="tx1"/>
                </a:solidFill>
              </a:rPr>
              <a:t>innecessàriament</a:t>
            </a:r>
            <a:r>
              <a:rPr lang="en-US" sz="1800" i="1" dirty="0">
                <a:solidFill>
                  <a:schemeClr val="tx1"/>
                </a:solidFill>
              </a:rPr>
              <a:t>.</a:t>
            </a:r>
            <a:endParaRPr lang="en-US" sz="1600" i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FF0000"/>
              </a:solidFill>
            </a:endParaRPr>
          </a:p>
          <a:p>
            <a:endParaRPr lang="en-US" sz="1050" i="1" dirty="0">
              <a:solidFill>
                <a:srgbClr val="FF0000"/>
              </a:solidFill>
            </a:endParaRPr>
          </a:p>
          <a:p>
            <a:endParaRPr lang="en-US" sz="1050" i="1" dirty="0">
              <a:solidFill>
                <a:srgbClr val="FF0000"/>
              </a:solidFill>
            </a:endParaRPr>
          </a:p>
          <a:p>
            <a:endParaRPr lang="en-US" sz="1050" i="1" dirty="0">
              <a:solidFill>
                <a:srgbClr val="FF0000"/>
              </a:solidFill>
            </a:endParaRPr>
          </a:p>
          <a:p>
            <a:endParaRPr lang="en-US" sz="1050" i="1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E1C6ED-E6F7-6F0E-1CC0-D4F7C0390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66" y="2490275"/>
            <a:ext cx="3324689" cy="1133633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D8CFA2B-5512-E185-3F79-D1062BC4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784" y="2561728"/>
            <a:ext cx="1995190" cy="67633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2E5332E-16B0-7F44-7961-A5EE64B7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68" y="4134751"/>
            <a:ext cx="3362794" cy="146705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B0DDD09F-58B9-0316-E385-9209F3D7B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138" y="4536124"/>
            <a:ext cx="771704" cy="3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6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PARSEIG DE DATES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4CF470-6FC7-2659-FEA2-F4ED6E97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42" y="1446734"/>
            <a:ext cx="7440063" cy="9240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78C009-4836-A780-7BB3-10C99C156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78" y="2649382"/>
            <a:ext cx="9443617" cy="3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4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LLENGUATGES TRANSPILATS A JS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2" name="Picture 2" descr="Icono a color de Javascript en PNG, SVG">
            <a:extLst>
              <a:ext uri="{FF2B5EF4-FFF2-40B4-BE49-F238E27FC236}">
                <a16:creationId xmlns:a16="http://schemas.microsoft.com/office/drawing/2014/main" id="{4D4BE1FD-6467-E5DF-F8B9-7DB0B986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830" y="2746795"/>
            <a:ext cx="1143527" cy="11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4E8433F-C6CF-9428-030A-76937C188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75" y="1993478"/>
            <a:ext cx="1329720" cy="11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B1C962D-EDD8-7195-C0FA-7D8D770B236A}"/>
              </a:ext>
            </a:extLst>
          </p:cNvPr>
          <p:cNvSpPr/>
          <p:nvPr/>
        </p:nvSpPr>
        <p:spPr>
          <a:xfrm>
            <a:off x="7890663" y="2203850"/>
            <a:ext cx="3431778" cy="25971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53409E9-920A-1B79-BFDB-3C3706943C46}"/>
              </a:ext>
            </a:extLst>
          </p:cNvPr>
          <p:cNvSpPr txBox="1">
            <a:spLocks/>
          </p:cNvSpPr>
          <p:nvPr/>
        </p:nvSpPr>
        <p:spPr>
          <a:xfrm>
            <a:off x="8191010" y="4112101"/>
            <a:ext cx="3016949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Actualment, els navegadors només saben interpretar JS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7" name="Picture 6" descr="Icono de Flecha correcta | Freepik">
            <a:extLst>
              <a:ext uri="{FF2B5EF4-FFF2-40B4-BE49-F238E27FC236}">
                <a16:creationId xmlns:a16="http://schemas.microsoft.com/office/drawing/2014/main" id="{F9460CEA-A011-D918-5075-19030FED2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53" y="2890646"/>
            <a:ext cx="862944" cy="8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errar llave 7">
            <a:extLst>
              <a:ext uri="{FF2B5EF4-FFF2-40B4-BE49-F238E27FC236}">
                <a16:creationId xmlns:a16="http://schemas.microsoft.com/office/drawing/2014/main" id="{8A6F8340-F81B-BDF1-BE7E-6BAB0E0C2933}"/>
              </a:ext>
            </a:extLst>
          </p:cNvPr>
          <p:cNvSpPr/>
          <p:nvPr/>
        </p:nvSpPr>
        <p:spPr>
          <a:xfrm>
            <a:off x="5739349" y="2092263"/>
            <a:ext cx="287158" cy="297324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Typescript Fundamentals Part 1: - DEV Community">
            <a:extLst>
              <a:ext uri="{FF2B5EF4-FFF2-40B4-BE49-F238E27FC236}">
                <a16:creationId xmlns:a16="http://schemas.microsoft.com/office/drawing/2014/main" id="{0D0DFC7B-D738-9804-3A80-2A170D7F8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78" y="2004959"/>
            <a:ext cx="1817374" cy="7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rt, un lenguaje del futuro | EDteam">
            <a:extLst>
              <a:ext uri="{FF2B5EF4-FFF2-40B4-BE49-F238E27FC236}">
                <a16:creationId xmlns:a16="http://schemas.microsoft.com/office/drawing/2014/main" id="{0AE23FF8-27BF-3A11-B4BA-864695A96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4" b="28460"/>
          <a:stretch/>
        </p:blipFill>
        <p:spPr bwMode="auto">
          <a:xfrm>
            <a:off x="2935840" y="3107796"/>
            <a:ext cx="2467720" cy="81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otlin, primeros pasos - Adictos al trabajo">
            <a:extLst>
              <a:ext uri="{FF2B5EF4-FFF2-40B4-BE49-F238E27FC236}">
                <a16:creationId xmlns:a16="http://schemas.microsoft.com/office/drawing/2014/main" id="{45D917ED-FFD2-E442-B961-46FC12F8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00" y="4125538"/>
            <a:ext cx="2418938" cy="96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519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TREBALLANT AMB JSON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BC3A5C-1986-9605-E475-484CF5E61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778" y="1732963"/>
            <a:ext cx="6954220" cy="421063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19B9BAC5-D3CA-E17A-9AA0-058952DA0121}"/>
              </a:ext>
            </a:extLst>
          </p:cNvPr>
          <p:cNvSpPr txBox="1">
            <a:spLocks/>
          </p:cNvSpPr>
          <p:nvPr/>
        </p:nvSpPr>
        <p:spPr>
          <a:xfrm>
            <a:off x="1081692" y="2624682"/>
            <a:ext cx="3330935" cy="211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chemeClr val="tx1"/>
                </a:solidFill>
              </a:rPr>
              <a:t>El resultat de convertir un objecte de JS a string és el que s’anomena:</a:t>
            </a:r>
          </a:p>
          <a:p>
            <a:endParaRPr lang="en-US" sz="1800" i="1">
              <a:solidFill>
                <a:schemeClr val="tx1"/>
              </a:solidFill>
            </a:endParaRPr>
          </a:p>
          <a:p>
            <a:r>
              <a:rPr lang="en-US" sz="1600" i="1">
                <a:solidFill>
                  <a:schemeClr val="tx1"/>
                </a:solidFill>
              </a:rPr>
              <a:t>-Cadena codificada en JSON</a:t>
            </a:r>
          </a:p>
          <a:p>
            <a:r>
              <a:rPr lang="en-US" sz="1600" b="1" i="1">
                <a:solidFill>
                  <a:schemeClr val="tx1"/>
                </a:solidFill>
              </a:rPr>
              <a:t>-Objecte serialitzat</a:t>
            </a:r>
          </a:p>
          <a:p>
            <a:r>
              <a:rPr lang="en-US" sz="1600" i="1">
                <a:solidFill>
                  <a:schemeClr val="tx1"/>
                </a:solidFill>
              </a:rPr>
              <a:t>- Objecte string-ificat</a:t>
            </a:r>
          </a:p>
          <a:p>
            <a:r>
              <a:rPr lang="en-US" sz="1600" i="1">
                <a:solidFill>
                  <a:schemeClr val="tx1"/>
                </a:solidFill>
              </a:rPr>
              <a:t>- Objecte “</a:t>
            </a:r>
            <a:r>
              <a:rPr lang="en-US" sz="1600">
                <a:solidFill>
                  <a:schemeClr val="tx1"/>
                </a:solidFill>
              </a:rPr>
              <a:t>marshalled</a:t>
            </a:r>
            <a:r>
              <a:rPr lang="en-US" sz="1600" i="1">
                <a:solidFill>
                  <a:schemeClr val="tx1"/>
                </a:solidFill>
              </a:rPr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42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JSON.STRINGIFY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9B9BAC5-D3CA-E17A-9AA0-058952DA0121}"/>
              </a:ext>
            </a:extLst>
          </p:cNvPr>
          <p:cNvSpPr txBox="1">
            <a:spLocks/>
          </p:cNvSpPr>
          <p:nvPr/>
        </p:nvSpPr>
        <p:spPr>
          <a:xfrm>
            <a:off x="1081692" y="2624682"/>
            <a:ext cx="3330935" cy="211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chemeClr val="tx1"/>
                </a:solidFill>
              </a:rPr>
              <a:t>No es poden serialitzar:</a:t>
            </a:r>
          </a:p>
          <a:p>
            <a:endParaRPr lang="en-US" sz="1800" i="1">
              <a:solidFill>
                <a:schemeClr val="tx1"/>
              </a:solidFill>
            </a:endParaRPr>
          </a:p>
          <a:p>
            <a:r>
              <a:rPr lang="en-US" sz="1800" i="1">
                <a:solidFill>
                  <a:schemeClr val="tx1"/>
                </a:solidFill>
              </a:rPr>
              <a:t>-Funcions</a:t>
            </a:r>
          </a:p>
          <a:p>
            <a:r>
              <a:rPr lang="en-US" sz="1800" i="1">
                <a:solidFill>
                  <a:schemeClr val="tx1"/>
                </a:solidFill>
              </a:rPr>
              <a:t>-Symbols</a:t>
            </a:r>
          </a:p>
          <a:p>
            <a:r>
              <a:rPr lang="en-US" sz="1800" i="1">
                <a:solidFill>
                  <a:schemeClr val="tx1"/>
                </a:solidFill>
              </a:rPr>
              <a:t>-Valors </a:t>
            </a:r>
            <a:r>
              <a:rPr lang="en-US" sz="1800">
                <a:solidFill>
                  <a:schemeClr val="tx1"/>
                </a:solidFill>
              </a:rPr>
              <a:t>undefined</a:t>
            </a:r>
            <a:endParaRPr lang="en-US" sz="1600" i="1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8434F6-F8B7-BFA4-D058-FD2FFED3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587" y="1355664"/>
            <a:ext cx="4648849" cy="34199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52AD27-3C5C-5017-54B9-BFE70105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46" y="5269887"/>
            <a:ext cx="4715533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38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JSON.STRINGIFY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9B9BAC5-D3CA-E17A-9AA0-058952DA0121}"/>
              </a:ext>
            </a:extLst>
          </p:cNvPr>
          <p:cNvSpPr txBox="1">
            <a:spLocks/>
          </p:cNvSpPr>
          <p:nvPr/>
        </p:nvSpPr>
        <p:spPr>
          <a:xfrm>
            <a:off x="1081692" y="2624682"/>
            <a:ext cx="3330935" cy="211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chemeClr val="tx1"/>
                </a:solidFill>
              </a:rPr>
              <a:t>Sí es poden serialitzar objectes a dins d’objectes</a:t>
            </a: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F2A2E1-D12D-BF9D-FAED-A90DADA8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209" y="1554720"/>
            <a:ext cx="4553585" cy="25435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A604783-6CE5-F8DA-FF99-F4CE8F954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34" y="4407250"/>
            <a:ext cx="8411749" cy="59063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35F0C38-073D-755F-63B8-18C0EA4ACA0F}"/>
              </a:ext>
            </a:extLst>
          </p:cNvPr>
          <p:cNvSpPr txBox="1">
            <a:spLocks/>
          </p:cNvSpPr>
          <p:nvPr/>
        </p:nvSpPr>
        <p:spPr>
          <a:xfrm>
            <a:off x="1209461" y="5505533"/>
            <a:ext cx="8603984" cy="699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>
                <a:solidFill>
                  <a:srgbClr val="FF0000"/>
                </a:solidFill>
              </a:rPr>
              <a:t>Limitació: no poden haver referències circulars!</a:t>
            </a:r>
            <a:endParaRPr lang="en-US" sz="1050" i="1">
              <a:solidFill>
                <a:srgbClr val="FF0000"/>
              </a:solidFill>
            </a:endParaRPr>
          </a:p>
          <a:p>
            <a:pPr algn="l"/>
            <a:endParaRPr lang="en-US" sz="1050" i="1">
              <a:solidFill>
                <a:srgbClr val="FF0000"/>
              </a:solidFill>
            </a:endParaRPr>
          </a:p>
          <a:p>
            <a:pPr algn="l"/>
            <a:endParaRPr lang="en-US" sz="105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272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JSON.STRINGIFY: ESPAIS D’INDENTACIÓ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0B1BE3-A75D-AAC8-811B-702DE981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41" y="1497925"/>
            <a:ext cx="5249008" cy="25340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BC4830-27A7-C020-9355-16DC97AAC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957" y="2971005"/>
            <a:ext cx="2886478" cy="2886478"/>
          </a:xfrm>
          <a:prstGeom prst="rect">
            <a:avLst/>
          </a:prstGeom>
        </p:spPr>
      </p:pic>
      <p:sp>
        <p:nvSpPr>
          <p:cNvPr id="41" name="Elipse 40">
            <a:extLst>
              <a:ext uri="{FF2B5EF4-FFF2-40B4-BE49-F238E27FC236}">
                <a16:creationId xmlns:a16="http://schemas.microsoft.com/office/drawing/2014/main" id="{9A9F5434-5FEC-E2E4-568B-B9AD30F6B793}"/>
              </a:ext>
            </a:extLst>
          </p:cNvPr>
          <p:cNvSpPr/>
          <p:nvPr/>
        </p:nvSpPr>
        <p:spPr>
          <a:xfrm>
            <a:off x="5784835" y="3567264"/>
            <a:ext cx="423590" cy="50202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DB32A86F-FECA-12FA-498C-CB607F478224}"/>
              </a:ext>
            </a:extLst>
          </p:cNvPr>
          <p:cNvCxnSpPr>
            <a:cxnSpLocks/>
          </p:cNvCxnSpPr>
          <p:nvPr/>
        </p:nvCxnSpPr>
        <p:spPr>
          <a:xfrm>
            <a:off x="6241389" y="3888850"/>
            <a:ext cx="1174469" cy="16185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7D07B03D-886E-C723-1C5D-AEAA20893039}"/>
              </a:ext>
            </a:extLst>
          </p:cNvPr>
          <p:cNvCxnSpPr>
            <a:cxnSpLocks/>
          </p:cNvCxnSpPr>
          <p:nvPr/>
        </p:nvCxnSpPr>
        <p:spPr>
          <a:xfrm>
            <a:off x="5511453" y="3998100"/>
            <a:ext cx="0" cy="8322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ítulo 1">
            <a:extLst>
              <a:ext uri="{FF2B5EF4-FFF2-40B4-BE49-F238E27FC236}">
                <a16:creationId xmlns:a16="http://schemas.microsoft.com/office/drawing/2014/main" id="{C5CA71DB-A860-6953-421E-A4F56682EE31}"/>
              </a:ext>
            </a:extLst>
          </p:cNvPr>
          <p:cNvSpPr txBox="1">
            <a:spLocks/>
          </p:cNvSpPr>
          <p:nvPr/>
        </p:nvSpPr>
        <p:spPr>
          <a:xfrm>
            <a:off x="3601168" y="4830388"/>
            <a:ext cx="3330935" cy="10270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chemeClr val="tx1"/>
                </a:solidFill>
              </a:rPr>
              <a:t>El segon paràmetre és</a:t>
            </a:r>
          </a:p>
          <a:p>
            <a:r>
              <a:rPr lang="en-US" sz="1800" i="1">
                <a:solidFill>
                  <a:schemeClr val="tx1"/>
                </a:solidFill>
              </a:rPr>
              <a:t>el </a:t>
            </a:r>
            <a:r>
              <a:rPr lang="en-US" sz="1800">
                <a:solidFill>
                  <a:schemeClr val="tx1"/>
                </a:solidFill>
              </a:rPr>
              <a:t>replacer (array o funció). Serveix per indicar quines propietats s’han de serialitzar, i què fer si no existeixen</a:t>
            </a: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18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JSON.STRINGIFY: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REPLACER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7D07B03D-886E-C723-1C5D-AEAA20893039}"/>
              </a:ext>
            </a:extLst>
          </p:cNvPr>
          <p:cNvCxnSpPr>
            <a:cxnSpLocks/>
          </p:cNvCxnSpPr>
          <p:nvPr/>
        </p:nvCxnSpPr>
        <p:spPr>
          <a:xfrm>
            <a:off x="5511453" y="3998100"/>
            <a:ext cx="0" cy="8322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ítulo 1">
            <a:extLst>
              <a:ext uri="{FF2B5EF4-FFF2-40B4-BE49-F238E27FC236}">
                <a16:creationId xmlns:a16="http://schemas.microsoft.com/office/drawing/2014/main" id="{C5CA71DB-A860-6953-421E-A4F56682EE31}"/>
              </a:ext>
            </a:extLst>
          </p:cNvPr>
          <p:cNvSpPr txBox="1">
            <a:spLocks/>
          </p:cNvSpPr>
          <p:nvPr/>
        </p:nvSpPr>
        <p:spPr>
          <a:xfrm>
            <a:off x="3601168" y="4830388"/>
            <a:ext cx="3330935" cy="10270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chemeClr val="tx1"/>
                </a:solidFill>
              </a:rPr>
              <a:t>El segon paràmetre és</a:t>
            </a:r>
          </a:p>
          <a:p>
            <a:r>
              <a:rPr lang="en-US" sz="1800" i="1">
                <a:solidFill>
                  <a:schemeClr val="tx1"/>
                </a:solidFill>
              </a:rPr>
              <a:t>el </a:t>
            </a:r>
            <a:r>
              <a:rPr lang="en-US" sz="1800">
                <a:solidFill>
                  <a:schemeClr val="tx1"/>
                </a:solidFill>
              </a:rPr>
              <a:t>replacer (array o funció). Serveix per indicar quines propietats s’han de serialitzar, i què fer si no existeixen</a:t>
            </a: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118" name="Imagen 117">
            <a:extLst>
              <a:ext uri="{FF2B5EF4-FFF2-40B4-BE49-F238E27FC236}">
                <a16:creationId xmlns:a16="http://schemas.microsoft.com/office/drawing/2014/main" id="{B4C85CED-5F2F-FACF-46FC-8CB3FB8AB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46" y="1592824"/>
            <a:ext cx="5868219" cy="2505425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00362C70-4F61-9878-2C6C-B9D61BFF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334" y="3235842"/>
            <a:ext cx="294363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98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JSON.PARSE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7A794C-3174-AACD-CF9D-93F53235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7" y="1497916"/>
            <a:ext cx="11236672" cy="2814687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8E3922C-A67D-CDAA-9D6B-8E90C113A1C8}"/>
              </a:ext>
            </a:extLst>
          </p:cNvPr>
          <p:cNvSpPr txBox="1">
            <a:spLocks/>
          </p:cNvSpPr>
          <p:nvPr/>
        </p:nvSpPr>
        <p:spPr>
          <a:xfrm>
            <a:off x="6675307" y="4834234"/>
            <a:ext cx="4024583" cy="10270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i="1">
                <a:solidFill>
                  <a:schemeClr val="tx1"/>
                </a:solidFill>
              </a:rPr>
              <a:t>MARAVILLOSO</a:t>
            </a:r>
            <a:endParaRPr lang="en-US" sz="35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20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JSON.PARSE: ALERTA AMB JSON CORRUPTES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493C1E-5B2F-9CA3-CF88-32AFFA5D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61" b="37777"/>
          <a:stretch/>
        </p:blipFill>
        <p:spPr>
          <a:xfrm>
            <a:off x="5658510" y="1609245"/>
            <a:ext cx="5961658" cy="16715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41697B-8148-53BD-6890-362B265C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46" y="4816599"/>
            <a:ext cx="11564964" cy="65731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3D9F11D-0F2D-FF49-BF79-1D38CA1C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964"/>
          <a:stretch/>
        </p:blipFill>
        <p:spPr>
          <a:xfrm>
            <a:off x="1177061" y="1564329"/>
            <a:ext cx="4143772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98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JSON.PARSE: FUNCIÓ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REVIVER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D1E23C72-F5A4-660B-BCBA-68B45659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95" y="1455415"/>
            <a:ext cx="7792537" cy="139084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6F5498E-4859-2869-CDD2-0C365AEF2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58" y="2818423"/>
            <a:ext cx="8840434" cy="914528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A0B33156-B0F1-2835-E7FA-6A6A41A7B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999" y="4026194"/>
            <a:ext cx="777348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35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DOM</a:t>
            </a:r>
            <a:endParaRPr lang="en-US" sz="4400" i="1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UF1</a:t>
            </a:r>
            <a:endParaRPr lang="en-US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MP6 – </a:t>
            </a:r>
            <a:r>
              <a:rPr lang="en-US" sz="1800" err="1">
                <a:solidFill>
                  <a:schemeClr val="tx2"/>
                </a:solidFill>
              </a:rPr>
              <a:t>Desenvolupament</a:t>
            </a:r>
            <a:r>
              <a:rPr lang="en-US" sz="1800">
                <a:solidFill>
                  <a:schemeClr val="tx2"/>
                </a:solidFill>
              </a:rPr>
              <a:t> web </a:t>
            </a:r>
            <a:r>
              <a:rPr lang="en-US" sz="1800" err="1">
                <a:solidFill>
                  <a:schemeClr val="tx2"/>
                </a:solidFill>
              </a:rPr>
              <a:t>en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err="1">
                <a:solidFill>
                  <a:schemeClr val="tx2"/>
                </a:solidFill>
              </a:rPr>
              <a:t>entorn</a:t>
            </a:r>
            <a:r>
              <a:rPr lang="en-US" sz="180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Professor: Albert Guardiola </a:t>
            </a:r>
            <a:r>
              <a:rPr lang="en-US" sz="1800" err="1">
                <a:solidFill>
                  <a:schemeClr val="tx2"/>
                </a:solidFill>
              </a:rPr>
              <a:t>Escrihuela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94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L’ENTORN D’EXECUCIÓ DE JS (AL NAVEGADOR)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D20F366C-6CCC-BD19-B6B4-BD8264535479}"/>
              </a:ext>
            </a:extLst>
          </p:cNvPr>
          <p:cNvSpPr txBox="1">
            <a:spLocks/>
          </p:cNvSpPr>
          <p:nvPr/>
        </p:nvSpPr>
        <p:spPr>
          <a:xfrm>
            <a:off x="1245470" y="5888870"/>
            <a:ext cx="6466607" cy="435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chemeClr val="accent1"/>
                </a:solidFill>
              </a:rPr>
              <a:t>No necessàriament present en altres entorns (p.ex. NodeJS)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6347CD-E982-A157-F745-C39FF651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38" y="1430082"/>
            <a:ext cx="4715533" cy="4163006"/>
          </a:xfrm>
          <a:prstGeom prst="rect">
            <a:avLst/>
          </a:prstGeom>
        </p:spPr>
      </p:pic>
      <p:sp>
        <p:nvSpPr>
          <p:cNvPr id="45" name="Cerrar llave 44">
            <a:extLst>
              <a:ext uri="{FF2B5EF4-FFF2-40B4-BE49-F238E27FC236}">
                <a16:creationId xmlns:a16="http://schemas.microsoft.com/office/drawing/2014/main" id="{9CA43E18-6DC1-FADB-38AF-420C59737FD3}"/>
              </a:ext>
            </a:extLst>
          </p:cNvPr>
          <p:cNvSpPr/>
          <p:nvPr/>
        </p:nvSpPr>
        <p:spPr>
          <a:xfrm rot="5400000">
            <a:off x="3352399" y="4006062"/>
            <a:ext cx="276365" cy="32866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872E4A-BAB9-CE17-9A93-A14724A0E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418" y="1611278"/>
            <a:ext cx="2905360" cy="1346386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4039326D-D48E-3E87-1075-92EC4F89A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667" y="4586047"/>
            <a:ext cx="4304405" cy="45309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12C51307-A03F-6BC3-F8DE-F72531D12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091" y="3632772"/>
            <a:ext cx="4014713" cy="397333"/>
          </a:xfrm>
          <a:prstGeom prst="rect">
            <a:avLst/>
          </a:prstGeom>
        </p:spPr>
      </p:pic>
      <p:sp>
        <p:nvSpPr>
          <p:cNvPr id="84" name="Rectángulo 83">
            <a:extLst>
              <a:ext uri="{FF2B5EF4-FFF2-40B4-BE49-F238E27FC236}">
                <a16:creationId xmlns:a16="http://schemas.microsoft.com/office/drawing/2014/main" id="{834D2709-2F15-CDFF-F4F8-176CD1875253}"/>
              </a:ext>
            </a:extLst>
          </p:cNvPr>
          <p:cNvSpPr/>
          <p:nvPr/>
        </p:nvSpPr>
        <p:spPr>
          <a:xfrm>
            <a:off x="7200435" y="1474088"/>
            <a:ext cx="3047294" cy="1592849"/>
          </a:xfrm>
          <a:prstGeom prst="rect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08A83605-DFA8-BEB1-886B-AC1163D18C27}"/>
              </a:ext>
            </a:extLst>
          </p:cNvPr>
          <p:cNvSpPr/>
          <p:nvPr/>
        </p:nvSpPr>
        <p:spPr>
          <a:xfrm>
            <a:off x="7180567" y="3622194"/>
            <a:ext cx="4102281" cy="435211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8B778A96-5800-5F98-2E1E-B581BE7D4647}"/>
              </a:ext>
            </a:extLst>
          </p:cNvPr>
          <p:cNvSpPr/>
          <p:nvPr/>
        </p:nvSpPr>
        <p:spPr>
          <a:xfrm>
            <a:off x="7209261" y="4583418"/>
            <a:ext cx="4251811" cy="43521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691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DOCUMENTACIÓN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53409E9-920A-1B79-BFDB-3C3706943C46}"/>
              </a:ext>
            </a:extLst>
          </p:cNvPr>
          <p:cNvSpPr txBox="1">
            <a:spLocks/>
          </p:cNvSpPr>
          <p:nvPr/>
        </p:nvSpPr>
        <p:spPr>
          <a:xfrm>
            <a:off x="1122523" y="1560534"/>
            <a:ext cx="3016949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Estàndard</a:t>
            </a: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3A9B2B0-756C-B3E9-39D2-ECBB5CBA5906}"/>
              </a:ext>
            </a:extLst>
          </p:cNvPr>
          <p:cNvSpPr txBox="1"/>
          <p:nvPr/>
        </p:nvSpPr>
        <p:spPr>
          <a:xfrm>
            <a:off x="1519430" y="1961180"/>
            <a:ext cx="873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2"/>
              </a:rPr>
              <a:t>https://ecma-international.org/publications-and-standards/standards/ecma-262/</a:t>
            </a:r>
            <a:endParaRPr lang="es-ES"/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5169483B-F841-720A-CD05-E535471C3705}"/>
              </a:ext>
            </a:extLst>
          </p:cNvPr>
          <p:cNvSpPr txBox="1">
            <a:spLocks/>
          </p:cNvSpPr>
          <p:nvPr/>
        </p:nvSpPr>
        <p:spPr>
          <a:xfrm>
            <a:off x="1122523" y="2774820"/>
            <a:ext cx="3016949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Manual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55F39FA-542B-1B8B-0835-FBA8E76D0064}"/>
              </a:ext>
            </a:extLst>
          </p:cNvPr>
          <p:cNvSpPr txBox="1"/>
          <p:nvPr/>
        </p:nvSpPr>
        <p:spPr>
          <a:xfrm>
            <a:off x="1570110" y="3246130"/>
            <a:ext cx="8637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https://developer.mozilla.org/en-US/docs/Web/JavaScript/Reference</a:t>
            </a:r>
            <a:endParaRPr lang="es-ES"/>
          </a:p>
        </p:txBody>
      </p:sp>
      <p:sp>
        <p:nvSpPr>
          <p:cNvPr id="78" name="Título 1">
            <a:extLst>
              <a:ext uri="{FF2B5EF4-FFF2-40B4-BE49-F238E27FC236}">
                <a16:creationId xmlns:a16="http://schemas.microsoft.com/office/drawing/2014/main" id="{F39D0576-ED97-3F9D-643E-ACAA5FC860F6}"/>
              </a:ext>
            </a:extLst>
          </p:cNvPr>
          <p:cNvSpPr txBox="1">
            <a:spLocks/>
          </p:cNvSpPr>
          <p:nvPr/>
        </p:nvSpPr>
        <p:spPr>
          <a:xfrm>
            <a:off x="1154071" y="3978917"/>
            <a:ext cx="3016949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Listas de compatibilidad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620DC090-8DEC-2198-A25D-47E463620E5E}"/>
              </a:ext>
            </a:extLst>
          </p:cNvPr>
          <p:cNvSpPr txBox="1"/>
          <p:nvPr/>
        </p:nvSpPr>
        <p:spPr>
          <a:xfrm>
            <a:off x="1584735" y="4532694"/>
            <a:ext cx="612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4"/>
              </a:rPr>
              <a:t>https://caniuse.com/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2957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D20F366C-6CCC-BD19-B6B4-BD8264535479}"/>
              </a:ext>
            </a:extLst>
          </p:cNvPr>
          <p:cNvSpPr txBox="1">
            <a:spLocks/>
          </p:cNvSpPr>
          <p:nvPr/>
        </p:nvSpPr>
        <p:spPr>
          <a:xfrm>
            <a:off x="1392803" y="5681020"/>
            <a:ext cx="6466607" cy="435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FFC000"/>
                </a:solidFill>
              </a:rPr>
              <a:t>Els salts de línea són nodes de l’arbre.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A2AFBA-BED4-7DA7-0C60-D03EE4AB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09" y="1658604"/>
            <a:ext cx="2934109" cy="24577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BC9FC0-8779-A912-3D54-ACC37E3EE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98" y="1328818"/>
            <a:ext cx="530616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46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ACCÉS A NODES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E02EBF-E6A0-3AC1-0285-0201330C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43" y="851756"/>
            <a:ext cx="4425518" cy="52416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D80317-EA95-384A-ECEF-A2CD7568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11" y="5752813"/>
            <a:ext cx="5896798" cy="428685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5A0B35C5-C6FD-A164-C73F-53F456821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775" b="42241"/>
          <a:stretch/>
        </p:blipFill>
        <p:spPr>
          <a:xfrm>
            <a:off x="240187" y="6312328"/>
            <a:ext cx="8635282" cy="374158"/>
          </a:xfrm>
          <a:prstGeom prst="rect">
            <a:avLst/>
          </a:prstGeom>
        </p:spPr>
      </p:pic>
      <p:sp>
        <p:nvSpPr>
          <p:cNvPr id="43" name="Título 1">
            <a:extLst>
              <a:ext uri="{FF2B5EF4-FFF2-40B4-BE49-F238E27FC236}">
                <a16:creationId xmlns:a16="http://schemas.microsoft.com/office/drawing/2014/main" id="{7E41CA13-DB86-74BF-B981-A48106F84EFB}"/>
              </a:ext>
            </a:extLst>
          </p:cNvPr>
          <p:cNvSpPr txBox="1">
            <a:spLocks/>
          </p:cNvSpPr>
          <p:nvPr/>
        </p:nvSpPr>
        <p:spPr>
          <a:xfrm>
            <a:off x="2084610" y="3172137"/>
            <a:ext cx="3762240" cy="2045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FF0000"/>
                </a:solidFill>
              </a:rPr>
              <a:t>Només els </a:t>
            </a:r>
            <a:r>
              <a:rPr lang="en-US" sz="2200" u="sng">
                <a:solidFill>
                  <a:srgbClr val="FF0000"/>
                </a:solidFill>
              </a:rPr>
              <a:t>nodes</a:t>
            </a:r>
            <a:r>
              <a:rPr lang="en-US" sz="2200">
                <a:solidFill>
                  <a:srgbClr val="FF0000"/>
                </a:solidFill>
              </a:rPr>
              <a:t> &lt;html&gt;, &lt;head&gt; i &lt;body&gt; son accessibles directament com a propietats de </a:t>
            </a:r>
            <a:r>
              <a:rPr lang="en-US" sz="2200" i="1">
                <a:solidFill>
                  <a:srgbClr val="FF0000"/>
                </a:solidFill>
              </a:rPr>
              <a:t>document</a:t>
            </a:r>
            <a:endParaRPr lang="en-US" sz="2200">
              <a:solidFill>
                <a:srgbClr val="FF0000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82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ACCÉS A NODES –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DOM TRAVERSING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D5AA03-C8D0-8B22-0C29-6B20AE9F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35" y="1418869"/>
            <a:ext cx="3592429" cy="27941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FD7477-7FFB-D7DF-CD24-5776CFF6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717" y="2142345"/>
            <a:ext cx="6123427" cy="420019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136DE38C-8875-B0FF-75BF-54356E98E5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382" b="13443"/>
          <a:stretch/>
        </p:blipFill>
        <p:spPr>
          <a:xfrm>
            <a:off x="5609222" y="2774470"/>
            <a:ext cx="5677692" cy="46317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35F0B80B-9D62-8144-9EB3-8468167B0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4821873"/>
            <a:ext cx="8830907" cy="371527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8829412C-4A10-F4A0-BB4B-0C2939303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6155" y="5319306"/>
            <a:ext cx="1245566" cy="64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3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ACCÉS A NODES –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DOM TRAVERSING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0E10E1-BD8A-02CC-310A-3771E71F0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07" y="1875265"/>
            <a:ext cx="5901877" cy="302660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DF8C19-3C29-30AD-1E91-A8259C9A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36" y="1979541"/>
            <a:ext cx="3304796" cy="257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15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ACCÉS A </a:t>
            </a:r>
            <a:r>
              <a:rPr lang="en-US" sz="2000" b="1">
                <a:solidFill>
                  <a:schemeClr val="accent5">
                    <a:lumMod val="75000"/>
                  </a:schemeClr>
                </a:solidFill>
              </a:rPr>
              <a:t>ELEMENTS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–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DOM TRAVERSING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4E6CA2-EA14-297C-229E-41CF8AC8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71" y="1603908"/>
            <a:ext cx="7030300" cy="29194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3A5A80-1114-9008-6668-22C5D8E4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08" y="4989316"/>
            <a:ext cx="9002381" cy="11050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878182-E973-78EB-94A8-55FF80898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35" y="1843284"/>
            <a:ext cx="3014842" cy="234487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07C1ED1-3BEC-3354-9A28-A18196428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0667" y="4950664"/>
            <a:ext cx="1267741" cy="11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319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COL·LECCIONS DE NODES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VS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COL·LECCIONS D’ELEMENTS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7D4C74-3770-B408-134C-C8E0959D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557"/>
          <a:stretch/>
        </p:blipFill>
        <p:spPr>
          <a:xfrm>
            <a:off x="1088470" y="1671572"/>
            <a:ext cx="6125430" cy="8619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A4ED361-F6E9-DB25-74AE-5943081D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4"/>
          <a:stretch/>
        </p:blipFill>
        <p:spPr>
          <a:xfrm>
            <a:off x="1049411" y="3506739"/>
            <a:ext cx="6125430" cy="658906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DAF4D5C-8746-10F9-014C-C15A8F9DE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514" y="2773311"/>
            <a:ext cx="5229955" cy="35247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3DA286FA-42EB-4ACE-4B48-C7AAF4F3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363" y="4456084"/>
            <a:ext cx="4239217" cy="428685"/>
          </a:xfrm>
          <a:prstGeom prst="rect">
            <a:avLst/>
          </a:prstGeom>
        </p:spPr>
      </p:pic>
      <p:sp>
        <p:nvSpPr>
          <p:cNvPr id="82" name="Título 1">
            <a:extLst>
              <a:ext uri="{FF2B5EF4-FFF2-40B4-BE49-F238E27FC236}">
                <a16:creationId xmlns:a16="http://schemas.microsoft.com/office/drawing/2014/main" id="{FC143705-2D6F-B386-BE1F-A2F900434D84}"/>
              </a:ext>
            </a:extLst>
          </p:cNvPr>
          <p:cNvSpPr txBox="1">
            <a:spLocks/>
          </p:cNvSpPr>
          <p:nvPr/>
        </p:nvSpPr>
        <p:spPr>
          <a:xfrm>
            <a:off x="1586077" y="5258715"/>
            <a:ext cx="9673603" cy="760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FFC000"/>
                </a:solidFill>
              </a:rPr>
              <a:t>Els tipus </a:t>
            </a:r>
            <a:r>
              <a:rPr lang="en-US" sz="2200" i="1">
                <a:solidFill>
                  <a:srgbClr val="FFC000"/>
                </a:solidFill>
              </a:rPr>
              <a:t>NodeList</a:t>
            </a:r>
            <a:r>
              <a:rPr lang="en-US" sz="2200">
                <a:solidFill>
                  <a:srgbClr val="FFC000"/>
                </a:solidFill>
              </a:rPr>
              <a:t> i </a:t>
            </a:r>
            <a:r>
              <a:rPr lang="en-US" sz="2200" i="1">
                <a:solidFill>
                  <a:srgbClr val="FFC000"/>
                </a:solidFill>
              </a:rPr>
              <a:t>HTMLCollection</a:t>
            </a:r>
            <a:r>
              <a:rPr lang="en-US" sz="2200">
                <a:solidFill>
                  <a:srgbClr val="FFC000"/>
                </a:solidFill>
              </a:rPr>
              <a:t> s’assemblen a un array (tenen </a:t>
            </a:r>
            <a:r>
              <a:rPr lang="en-US" sz="2200" i="1">
                <a:solidFill>
                  <a:srgbClr val="FFC000"/>
                </a:solidFill>
              </a:rPr>
              <a:t>length, </a:t>
            </a:r>
            <a:r>
              <a:rPr lang="en-US" sz="2200">
                <a:solidFill>
                  <a:srgbClr val="FFC000"/>
                </a:solidFill>
              </a:rPr>
              <a:t>es poden iterar amb </a:t>
            </a:r>
            <a:r>
              <a:rPr lang="en-US" sz="2200" i="1">
                <a:solidFill>
                  <a:srgbClr val="FFC000"/>
                </a:solidFill>
              </a:rPr>
              <a:t>for...of</a:t>
            </a:r>
            <a:r>
              <a:rPr lang="en-US" sz="2200">
                <a:solidFill>
                  <a:srgbClr val="FFC000"/>
                </a:solidFill>
              </a:rPr>
              <a:t>), però no tenen tots els mètodes d’array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651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ACCÈS DIRECTE A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AA1D7F-8D1A-412D-8571-E3B01816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434" y="1549996"/>
            <a:ext cx="6116241" cy="22814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157A32-1531-E75B-A641-EEF2BC76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85" y="4182255"/>
            <a:ext cx="6601746" cy="1629002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A95417B-A2DD-DE3C-72EA-50A89CC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062"/>
          <a:stretch/>
        </p:blipFill>
        <p:spPr>
          <a:xfrm>
            <a:off x="1893909" y="4538931"/>
            <a:ext cx="9926435" cy="307502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3AFC7AC-6A85-0816-7585-F1DA7BE4A1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920" b="29734"/>
          <a:stretch/>
        </p:blipFill>
        <p:spPr>
          <a:xfrm>
            <a:off x="1893909" y="5158847"/>
            <a:ext cx="9926435" cy="329977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D7EE035C-AE9B-93B5-615D-C38BC26EED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499"/>
          <a:stretch/>
        </p:blipFill>
        <p:spPr>
          <a:xfrm>
            <a:off x="1850563" y="5864539"/>
            <a:ext cx="9926435" cy="2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35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ACCÈS DIRECTE A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AA1D7F-8D1A-412D-8571-E3B01816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434" y="1549996"/>
            <a:ext cx="6116241" cy="22814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157A32-1531-E75B-A641-EEF2BC76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985" b="75129"/>
          <a:stretch/>
        </p:blipFill>
        <p:spPr>
          <a:xfrm>
            <a:off x="940452" y="4197734"/>
            <a:ext cx="4754257" cy="40515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A95417B-A2DD-DE3C-72EA-50A89CC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1920" b="67182"/>
          <a:stretch/>
        </p:blipFill>
        <p:spPr>
          <a:xfrm>
            <a:off x="4530399" y="4752444"/>
            <a:ext cx="2487828" cy="42470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0D973B-DB25-53A4-F7A7-210910937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917" y="4104236"/>
            <a:ext cx="2800741" cy="5144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C796C5-9CC0-7233-572C-C8328ED9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1920" b="67182"/>
          <a:stretch/>
        </p:blipFill>
        <p:spPr>
          <a:xfrm>
            <a:off x="9143023" y="4743175"/>
            <a:ext cx="2487828" cy="424708"/>
          </a:xfrm>
          <a:prstGeom prst="rect">
            <a:avLst/>
          </a:prstGeom>
        </p:spPr>
      </p:pic>
      <p:pic>
        <p:nvPicPr>
          <p:cNvPr id="1026" name="Picture 2" descr="🙈 Mono Con Los Ojos Tapados en WhatsApp 2.19.244">
            <a:extLst>
              <a:ext uri="{FF2B5EF4-FFF2-40B4-BE49-F238E27FC236}">
                <a16:creationId xmlns:a16="http://schemas.microsoft.com/office/drawing/2014/main" id="{A115CF00-FF5A-51F1-A9EA-504F8893B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753" y="4848888"/>
            <a:ext cx="1025444" cy="10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4926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ACCÈS DIRECTE A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AA1D7F-8D1A-412D-8571-E3B01816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434" y="1549996"/>
            <a:ext cx="6116241" cy="22814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3373E0-1A21-278A-F9E8-EF6C1F65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306" y="4223148"/>
            <a:ext cx="9915126" cy="38175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DAFD01B-191E-60C4-11CB-90AAEF277306}"/>
              </a:ext>
            </a:extLst>
          </p:cNvPr>
          <p:cNvSpPr txBox="1">
            <a:spLocks/>
          </p:cNvSpPr>
          <p:nvPr/>
        </p:nvSpPr>
        <p:spPr>
          <a:xfrm>
            <a:off x="6227974" y="4858120"/>
            <a:ext cx="3503508" cy="484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Qualsevol selector CSS!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43" name="Cerrar llave 42">
            <a:extLst>
              <a:ext uri="{FF2B5EF4-FFF2-40B4-BE49-F238E27FC236}">
                <a16:creationId xmlns:a16="http://schemas.microsoft.com/office/drawing/2014/main" id="{97D6505F-01F6-C4AE-1A2B-3A2FB2376788}"/>
              </a:ext>
            </a:extLst>
          </p:cNvPr>
          <p:cNvSpPr/>
          <p:nvPr/>
        </p:nvSpPr>
        <p:spPr>
          <a:xfrm rot="5400000">
            <a:off x="7627005" y="3423406"/>
            <a:ext cx="276365" cy="255624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EE8CDE69-4405-FE0D-8BD9-12FFAFAF2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47" y="5506919"/>
            <a:ext cx="7313927" cy="518643"/>
          </a:xfrm>
          <a:prstGeom prst="rect">
            <a:avLst/>
          </a:prstGeom>
        </p:spPr>
      </p:pic>
      <p:sp>
        <p:nvSpPr>
          <p:cNvPr id="78" name="Cerrar llave 77">
            <a:extLst>
              <a:ext uri="{FF2B5EF4-FFF2-40B4-BE49-F238E27FC236}">
                <a16:creationId xmlns:a16="http://schemas.microsoft.com/office/drawing/2014/main" id="{56A6E9B7-1739-C467-87FE-FDBF989355BF}"/>
              </a:ext>
            </a:extLst>
          </p:cNvPr>
          <p:cNvSpPr/>
          <p:nvPr/>
        </p:nvSpPr>
        <p:spPr>
          <a:xfrm rot="16200000">
            <a:off x="7178034" y="4885868"/>
            <a:ext cx="338545" cy="10973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41559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ACCÈS DIRECTE A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386228-522C-B589-6E36-4CCE341D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2" y="1910647"/>
            <a:ext cx="10561582" cy="30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 ÉS LAXE AMB ELS PUNT I COMES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2ABAA5-4019-6762-19BE-C997BC1A7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201" y="3752428"/>
            <a:ext cx="2131520" cy="21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lose, window, cancel, error, red, rounded, square icon - Download on  Iconfinder">
            <a:extLst>
              <a:ext uri="{FF2B5EF4-FFF2-40B4-BE49-F238E27FC236}">
                <a16:creationId xmlns:a16="http://schemas.microsoft.com/office/drawing/2014/main" id="{334ADED4-7374-D0E1-5B71-B3DD6C22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155" y="3815472"/>
            <a:ext cx="1921475" cy="19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69F35-EE13-32ED-CF23-3229FD916ABA}"/>
              </a:ext>
            </a:extLst>
          </p:cNvPr>
          <p:cNvSpPr txBox="1"/>
          <p:nvPr/>
        </p:nvSpPr>
        <p:spPr>
          <a:xfrm>
            <a:off x="1455023" y="16372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F0502020204030204" pitchFamily="2" charset="0"/>
              </a:rPr>
              <a:t>alert('Hello’) </a:t>
            </a:r>
            <a:endParaRPr lang="en-US" dirty="0">
              <a:latin typeface="Roboto" panose="020F0502020204030204" pitchFamily="2" charset="0"/>
            </a:endParaRPr>
          </a:p>
          <a:p>
            <a:r>
              <a:rPr lang="en-US" b="0" i="0" dirty="0">
                <a:effectLst/>
                <a:latin typeface="Roboto" panose="020F0502020204030204" pitchFamily="2" charset="0"/>
              </a:rPr>
              <a:t>alert('World')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62C83-00D2-8481-03B7-A958883514C8}"/>
              </a:ext>
            </a:extLst>
          </p:cNvPr>
          <p:cNvSpPr txBox="1"/>
          <p:nvPr/>
        </p:nvSpPr>
        <p:spPr>
          <a:xfrm>
            <a:off x="1313354" y="42051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Roboto" panose="02000000000000000000" pitchFamily="2" charset="0"/>
              </a:rPr>
              <a:t>alert(3 + 1 + 2);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3E3D7-8A20-88EF-88AB-ED3DFA9A2447}"/>
              </a:ext>
            </a:extLst>
          </p:cNvPr>
          <p:cNvSpPr txBox="1"/>
          <p:nvPr/>
        </p:nvSpPr>
        <p:spPr>
          <a:xfrm>
            <a:off x="7924800" y="31691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i="0" dirty="0">
                <a:effectLst/>
                <a:latin typeface="Roboto" panose="02000000000000000000" pitchFamily="2" charset="0"/>
              </a:rPr>
              <a:t>alert("Hello") </a:t>
            </a:r>
          </a:p>
          <a:p>
            <a:r>
              <a:rPr lang="nb-NO" b="0" i="0" dirty="0">
                <a:effectLst/>
                <a:latin typeface="Roboto" panose="02000000000000000000" pitchFamily="2" charset="0"/>
              </a:rPr>
              <a:t>[1, 2].forEach(alert);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605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MAPEJAT D’ATRIBUTS A PROPIETATS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35FF2E-153E-B9F2-D1B7-84F751C6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52" y="1535433"/>
            <a:ext cx="6572941" cy="20698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F5EEBF-0957-0F8F-0709-F9F62A40C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29" y="4042416"/>
            <a:ext cx="6611273" cy="1333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2BA6D54-72B7-3803-4848-5528053F0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29" y="4642575"/>
            <a:ext cx="1457528" cy="733527"/>
          </a:xfrm>
          <a:prstGeom prst="rect">
            <a:avLst/>
          </a:prstGeom>
        </p:spPr>
      </p:pic>
      <p:sp>
        <p:nvSpPr>
          <p:cNvPr id="41" name="Título 1">
            <a:extLst>
              <a:ext uri="{FF2B5EF4-FFF2-40B4-BE49-F238E27FC236}">
                <a16:creationId xmlns:a16="http://schemas.microsoft.com/office/drawing/2014/main" id="{FF887949-584C-3A45-9BA7-E4A59A5290ED}"/>
              </a:ext>
            </a:extLst>
          </p:cNvPr>
          <p:cNvSpPr txBox="1">
            <a:spLocks/>
          </p:cNvSpPr>
          <p:nvPr/>
        </p:nvSpPr>
        <p:spPr>
          <a:xfrm>
            <a:off x="8063149" y="4460930"/>
            <a:ext cx="3536420" cy="53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>
                <a:solidFill>
                  <a:srgbClr val="00B050"/>
                </a:solidFill>
              </a:rPr>
              <a:t>Els </a:t>
            </a:r>
            <a:r>
              <a:rPr lang="en-US" sz="2200" dirty="0" err="1">
                <a:solidFill>
                  <a:srgbClr val="00B050"/>
                </a:solidFill>
              </a:rPr>
              <a:t>atributs</a:t>
            </a:r>
            <a:r>
              <a:rPr lang="en-US" sz="2200" dirty="0">
                <a:solidFill>
                  <a:srgbClr val="00B050"/>
                </a:solidFill>
              </a:rPr>
              <a:t> HTML </a:t>
            </a:r>
            <a:r>
              <a:rPr lang="en-US" sz="2200" dirty="0" err="1">
                <a:solidFill>
                  <a:srgbClr val="00B050"/>
                </a:solidFill>
              </a:rPr>
              <a:t>estàndar</a:t>
            </a:r>
            <a:r>
              <a:rPr lang="en-US" sz="2200" dirty="0">
                <a:solidFill>
                  <a:srgbClr val="00B050"/>
                </a:solidFill>
              </a:rPr>
              <a:t> es </a:t>
            </a:r>
            <a:r>
              <a:rPr lang="en-US" sz="2200" dirty="0" err="1">
                <a:solidFill>
                  <a:srgbClr val="00B050"/>
                </a:solidFill>
              </a:rPr>
              <a:t>mapejen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 err="1">
                <a:solidFill>
                  <a:srgbClr val="00B050"/>
                </a:solidFill>
              </a:rPr>
              <a:t>en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 err="1">
                <a:solidFill>
                  <a:srgbClr val="00B050"/>
                </a:solidFill>
              </a:rPr>
              <a:t>propietats</a:t>
            </a:r>
            <a:endParaRPr lang="en-US" sz="2200" dirty="0">
              <a:solidFill>
                <a:srgbClr val="00B050"/>
              </a:solidFill>
            </a:endParaRPr>
          </a:p>
          <a:p>
            <a:pPr algn="l"/>
            <a:endParaRPr lang="en-US" sz="1600" dirty="0">
              <a:solidFill>
                <a:schemeClr val="accent1"/>
              </a:solidFill>
            </a:endParaRPr>
          </a:p>
          <a:p>
            <a:pPr algn="l"/>
            <a:endParaRPr lang="en-US" sz="1600" dirty="0">
              <a:solidFill>
                <a:schemeClr val="accent1"/>
              </a:solidFill>
            </a:endParaRPr>
          </a:p>
          <a:p>
            <a:pPr algn="l"/>
            <a:endParaRPr lang="en-US" sz="1600" dirty="0">
              <a:solidFill>
                <a:schemeClr val="accent1"/>
              </a:solidFill>
            </a:endParaRPr>
          </a:p>
          <a:p>
            <a:pPr algn="l"/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5978DFDE-2C7E-76A1-DA7B-0B6FFEBDFE0D}"/>
              </a:ext>
            </a:extLst>
          </p:cNvPr>
          <p:cNvSpPr txBox="1">
            <a:spLocks/>
          </p:cNvSpPr>
          <p:nvPr/>
        </p:nvSpPr>
        <p:spPr>
          <a:xfrm>
            <a:off x="8063148" y="5046768"/>
            <a:ext cx="3757193" cy="592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FFC000"/>
                </a:solidFill>
              </a:rPr>
              <a:t>Els atributs HTML no estàndar NO es mapejen en propietats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7364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GESTIÓ D’ATRIBUTS NO ESTÀNDAR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9E2C3F-97A3-22EE-547B-6A2138E9F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10" y="1547867"/>
            <a:ext cx="5887272" cy="17052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7C591A8-F30C-2344-3E7A-19D716FD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89" y="3747839"/>
            <a:ext cx="7849695" cy="1943371"/>
          </a:xfrm>
          <a:prstGeom prst="rect">
            <a:avLst/>
          </a:prstGeom>
        </p:spPr>
      </p:pic>
      <p:pic>
        <p:nvPicPr>
          <p:cNvPr id="2052" name="Picture 4" descr="Peligro - Iconos gratis de señales">
            <a:extLst>
              <a:ext uri="{FF2B5EF4-FFF2-40B4-BE49-F238E27FC236}">
                <a16:creationId xmlns:a16="http://schemas.microsoft.com/office/drawing/2014/main" id="{4D1E0ABD-1A1D-8B02-B154-D6A1A966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880" y="4873423"/>
            <a:ext cx="684206" cy="68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C0E46E0F-53D4-ABFA-5932-74278BBEE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277" y="5123676"/>
            <a:ext cx="104789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722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SINCRONITZACIÓ D’ATRIBUTS I PROPIETATS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2052" name="Picture 4" descr="Peligro - Iconos gratis de señales">
            <a:extLst>
              <a:ext uri="{FF2B5EF4-FFF2-40B4-BE49-F238E27FC236}">
                <a16:creationId xmlns:a16="http://schemas.microsoft.com/office/drawing/2014/main" id="{4D1E0ABD-1A1D-8B02-B154-D6A1A966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133" y="5410637"/>
            <a:ext cx="684206" cy="68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A69C0F6-E2FD-E0ED-C69F-CFFBADEA9853}"/>
              </a:ext>
            </a:extLst>
          </p:cNvPr>
          <p:cNvSpPr txBox="1">
            <a:spLocks/>
          </p:cNvSpPr>
          <p:nvPr/>
        </p:nvSpPr>
        <p:spPr>
          <a:xfrm>
            <a:off x="892216" y="1631674"/>
            <a:ext cx="2815400" cy="53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En general, pels atributs estàndar: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C01CAD8-AD7A-6773-26E7-77E12BA3DB60}"/>
              </a:ext>
            </a:extLst>
          </p:cNvPr>
          <p:cNvSpPr txBox="1">
            <a:spLocks/>
          </p:cNvSpPr>
          <p:nvPr/>
        </p:nvSpPr>
        <p:spPr>
          <a:xfrm>
            <a:off x="3767876" y="1638127"/>
            <a:ext cx="8013650" cy="53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Si es canvia l’atribut, la propietat canvia automàticament.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F7A0826-95D1-9F9F-C0D2-D272D0D8C9BD}"/>
              </a:ext>
            </a:extLst>
          </p:cNvPr>
          <p:cNvSpPr txBox="1">
            <a:spLocks/>
          </p:cNvSpPr>
          <p:nvPr/>
        </p:nvSpPr>
        <p:spPr>
          <a:xfrm>
            <a:off x="3767876" y="2246929"/>
            <a:ext cx="8013650" cy="53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Si es canvia la propietat, l’atribut canvia automàticament.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021565E-0778-724C-7ED0-1CBD8FB5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579" y="3420405"/>
            <a:ext cx="6629844" cy="2955065"/>
          </a:xfrm>
          <a:prstGeom prst="rect">
            <a:avLst/>
          </a:prstGeom>
        </p:spPr>
      </p:pic>
      <p:sp>
        <p:nvSpPr>
          <p:cNvPr id="43" name="Título 1">
            <a:extLst>
              <a:ext uri="{FF2B5EF4-FFF2-40B4-BE49-F238E27FC236}">
                <a16:creationId xmlns:a16="http://schemas.microsoft.com/office/drawing/2014/main" id="{B017914A-9B90-44F4-A3F8-32128014FE78}"/>
              </a:ext>
            </a:extLst>
          </p:cNvPr>
          <p:cNvSpPr txBox="1">
            <a:spLocks/>
          </p:cNvSpPr>
          <p:nvPr/>
        </p:nvSpPr>
        <p:spPr>
          <a:xfrm>
            <a:off x="1557970" y="3439742"/>
            <a:ext cx="2815400" cy="53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FFC000"/>
                </a:solidFill>
              </a:rPr>
              <a:t>Però hi ha excepcions...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745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PROPIETATS NO ESTÀNDAR I DATASET D’UN ELEMENT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C79070-A9C7-5EF4-CD28-756BE1B52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52" y="1495359"/>
            <a:ext cx="9454232" cy="44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33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CREACIÓ D’ELEMENTS I MODIFICACIÓ DEL DOM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511A86-E32F-D25C-5A2E-D70FAF09C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78" y="1510169"/>
            <a:ext cx="7420102" cy="30430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FC2907-4BA5-AD12-C4F0-5CA47EDE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320" y="1527206"/>
            <a:ext cx="1755101" cy="20635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2DDE29-CB9E-835A-D768-A57735720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639" y="4038335"/>
            <a:ext cx="2010056" cy="1905266"/>
          </a:xfrm>
          <a:prstGeom prst="rect">
            <a:avLst/>
          </a:prstGeom>
        </p:spPr>
      </p:pic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72A2B7E0-8170-2403-F1F3-FF8FEAB03C03}"/>
              </a:ext>
            </a:extLst>
          </p:cNvPr>
          <p:cNvCxnSpPr>
            <a:cxnSpLocks/>
          </p:cNvCxnSpPr>
          <p:nvPr/>
        </p:nvCxnSpPr>
        <p:spPr>
          <a:xfrm flipV="1">
            <a:off x="4608119" y="4273918"/>
            <a:ext cx="4334771" cy="22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804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CREACIÓ D’ELEMENTS I MODIFICACIÓ DEL DOM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EA2731-2E0A-0058-4232-D35A7B95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07" y="2014997"/>
            <a:ext cx="5112898" cy="276115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34778C-B594-EB6A-5B78-D49073617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76" y="2005838"/>
            <a:ext cx="570627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697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ELIMINACIÓ DE NODES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A13691-8D77-4FF2-6777-DD2C2298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78" y="2626845"/>
            <a:ext cx="8699122" cy="8647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863DFD-6B0F-811A-6C3D-89BE69CF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435" y="968287"/>
            <a:ext cx="1819529" cy="186716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25A644F-1997-7411-92F4-EC597580D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489" y="2974260"/>
            <a:ext cx="1438476" cy="1714739"/>
          </a:xfrm>
          <a:prstGeom prst="rect">
            <a:avLst/>
          </a:prstGeom>
        </p:spPr>
      </p:pic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3E87F86-85BF-EC22-4B18-CCEF10513716}"/>
              </a:ext>
            </a:extLst>
          </p:cNvPr>
          <p:cNvCxnSpPr>
            <a:cxnSpLocks/>
          </p:cNvCxnSpPr>
          <p:nvPr/>
        </p:nvCxnSpPr>
        <p:spPr>
          <a:xfrm flipV="1">
            <a:off x="3371526" y="3199049"/>
            <a:ext cx="6151970" cy="11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640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CÒPIA DE NODES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863DFD-6B0F-811A-6C3D-89BE69CF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37" y="1210099"/>
            <a:ext cx="1819529" cy="18671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4F4F894-58F2-927E-B7F4-F2F965AB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18" y="1487973"/>
            <a:ext cx="7878274" cy="15623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7FE6B3-6C39-803D-0725-838E8A460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24" y="3378515"/>
            <a:ext cx="7754432" cy="2305372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82EDCA54-4AEB-6558-889E-68E3E0787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23" y="3681869"/>
            <a:ext cx="1800476" cy="2029108"/>
          </a:xfrm>
          <a:prstGeom prst="rect">
            <a:avLst/>
          </a:prstGeom>
        </p:spPr>
      </p:pic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FCED461B-B5BE-B8DA-9F2B-E6C708084C3C}"/>
              </a:ext>
            </a:extLst>
          </p:cNvPr>
          <p:cNvCxnSpPr>
            <a:cxnSpLocks/>
          </p:cNvCxnSpPr>
          <p:nvPr/>
        </p:nvCxnSpPr>
        <p:spPr>
          <a:xfrm flipV="1">
            <a:off x="4704224" y="5459517"/>
            <a:ext cx="4767886" cy="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457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LA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CLASSLIST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B51573-E52D-4DEE-7203-63B68B95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31" y="1943511"/>
            <a:ext cx="931675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051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MODIFICACIÓ D’ESTILS</a:t>
            </a:r>
            <a:endParaRPr lang="en-US" sz="20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CEB41-0DF2-91F9-4DE5-CAC16469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68" y="1444464"/>
            <a:ext cx="6912161" cy="12299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EA7C97-211F-68A9-63D1-2615B02B8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36" y="2974385"/>
            <a:ext cx="9414170" cy="4880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F23603A-4C77-C35E-CBC6-B27EDDFEB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469" y="4157832"/>
            <a:ext cx="6027547" cy="16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2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DECLARACIÓ DE VARIABLES: LET I CONST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367AEB-41CC-960D-89DC-6507C98C1812}"/>
              </a:ext>
            </a:extLst>
          </p:cNvPr>
          <p:cNvSpPr txBox="1">
            <a:spLocks/>
          </p:cNvSpPr>
          <p:nvPr/>
        </p:nvSpPr>
        <p:spPr>
          <a:xfrm>
            <a:off x="1122522" y="1560534"/>
            <a:ext cx="8242097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tx2"/>
                </a:solidFill>
              </a:rPr>
              <a:t>ES6 </a:t>
            </a:r>
            <a:r>
              <a:rPr lang="en-US" sz="2000" dirty="0" err="1">
                <a:solidFill>
                  <a:schemeClr val="tx2"/>
                </a:solidFill>
              </a:rPr>
              <a:t>exigeix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declarar</a:t>
            </a:r>
            <a:r>
              <a:rPr lang="en-US" sz="2000" dirty="0">
                <a:solidFill>
                  <a:schemeClr val="tx2"/>
                </a:solidFill>
              </a:rPr>
              <a:t> variables </a:t>
            </a:r>
            <a:r>
              <a:rPr lang="en-US" sz="2000" dirty="0" err="1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 constants antes de fer-les </a:t>
            </a:r>
            <a:r>
              <a:rPr lang="en-US" sz="2000" dirty="0" err="1">
                <a:solidFill>
                  <a:schemeClr val="tx2"/>
                </a:solidFill>
              </a:rPr>
              <a:t>servir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en-US" sz="24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4CAB8867-0AF7-C8C9-57F5-9FF8FCCA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394" y="4605167"/>
            <a:ext cx="6820961" cy="102136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06D7C57-E767-5EFB-A47A-9DBA3D3E1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51" y="4319721"/>
            <a:ext cx="1470546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ítulo 1">
            <a:extLst>
              <a:ext uri="{FF2B5EF4-FFF2-40B4-BE49-F238E27FC236}">
                <a16:creationId xmlns:a16="http://schemas.microsoft.com/office/drawing/2014/main" id="{B7F43565-3E0B-CF63-E420-067723356984}"/>
              </a:ext>
            </a:extLst>
          </p:cNvPr>
          <p:cNvSpPr txBox="1">
            <a:spLocks/>
          </p:cNvSpPr>
          <p:nvPr/>
        </p:nvSpPr>
        <p:spPr>
          <a:xfrm>
            <a:off x="1022728" y="3075735"/>
            <a:ext cx="5204471" cy="586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rgbClr val="FFC000"/>
                </a:solidFill>
              </a:rPr>
              <a:t>alcance </a:t>
            </a:r>
            <a:r>
              <a:rPr lang="en-US" sz="2000" i="1">
                <a:solidFill>
                  <a:srgbClr val="FFC000"/>
                </a:solidFill>
              </a:rPr>
              <a:t>(scope):</a:t>
            </a:r>
            <a:r>
              <a:rPr lang="en-US" sz="2000">
                <a:solidFill>
                  <a:srgbClr val="FFC000"/>
                </a:solidFill>
              </a:rPr>
              <a:t> bloque, función y global.</a:t>
            </a: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27C26-55C2-ABEF-3C9C-CEF7751502D7}"/>
              </a:ext>
            </a:extLst>
          </p:cNvPr>
          <p:cNvSpPr txBox="1"/>
          <p:nvPr/>
        </p:nvSpPr>
        <p:spPr>
          <a:xfrm>
            <a:off x="1582057" y="25121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let user 'John', age 25, message = 'Hello';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B6BC8-F188-632C-587C-1EF24A538441}"/>
              </a:ext>
            </a:extLst>
          </p:cNvPr>
          <p:cNvSpPr txBox="1"/>
          <p:nvPr/>
        </p:nvSpPr>
        <p:spPr>
          <a:xfrm>
            <a:off x="6855101" y="247557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const COLOR_RED = "#F00"; </a:t>
            </a: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const COLOR_GREEN = "#OF0"; </a:t>
            </a: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const COLOR_BLUE = "#00F"; </a:t>
            </a: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const COLOR_ORANGE = "#FF7F00";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96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ESTILS CALCULATS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DF8AA4-F934-62B4-EEBD-057182417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294" y="973577"/>
            <a:ext cx="6458851" cy="40201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857150-E62F-F941-0B24-0EEBBA55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407"/>
          <a:stretch/>
        </p:blipFill>
        <p:spPr>
          <a:xfrm>
            <a:off x="321226" y="5559993"/>
            <a:ext cx="7980496" cy="11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107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ESTILS CALCULATS I RESOLTS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6A8AC-7526-D2CD-A703-9A4CD90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39" y="1524682"/>
            <a:ext cx="8872694" cy="448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55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PER FER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02E1B6-6956-2FA5-6F5C-F7EB12D861DB}"/>
              </a:ext>
            </a:extLst>
          </p:cNvPr>
          <p:cNvSpPr txBox="1">
            <a:spLocks/>
          </p:cNvSpPr>
          <p:nvPr/>
        </p:nvSpPr>
        <p:spPr>
          <a:xfrm>
            <a:off x="1168517" y="1671916"/>
            <a:ext cx="8175441" cy="1144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-Tamanys</a:t>
            </a:r>
          </a:p>
          <a:p>
            <a:pPr algn="l"/>
            <a:r>
              <a:rPr lang="en-US" sz="2200">
                <a:solidFill>
                  <a:srgbClr val="00B050"/>
                </a:solidFill>
              </a:rPr>
              <a:t>-Scrolls</a:t>
            </a:r>
          </a:p>
          <a:p>
            <a:pPr algn="l"/>
            <a:r>
              <a:rPr lang="en-US" sz="2200">
                <a:solidFill>
                  <a:srgbClr val="00B050"/>
                </a:solidFill>
              </a:rPr>
              <a:t>-Coordenades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324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DOM</a:t>
            </a:r>
            <a:endParaRPr lang="en-US" sz="4400" i="1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UF1</a:t>
            </a:r>
            <a:endParaRPr lang="en-US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MP6 – </a:t>
            </a:r>
            <a:r>
              <a:rPr lang="en-US" sz="1800" err="1">
                <a:solidFill>
                  <a:schemeClr val="tx2"/>
                </a:solidFill>
              </a:rPr>
              <a:t>Desenvolupament</a:t>
            </a:r>
            <a:r>
              <a:rPr lang="en-US" sz="1800">
                <a:solidFill>
                  <a:schemeClr val="tx2"/>
                </a:solidFill>
              </a:rPr>
              <a:t> web </a:t>
            </a:r>
            <a:r>
              <a:rPr lang="en-US" sz="1800" err="1">
                <a:solidFill>
                  <a:schemeClr val="tx2"/>
                </a:solidFill>
              </a:rPr>
              <a:t>en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err="1">
                <a:solidFill>
                  <a:schemeClr val="tx2"/>
                </a:solidFill>
              </a:rPr>
              <a:t>entorn</a:t>
            </a:r>
            <a:r>
              <a:rPr lang="en-US" sz="180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Professor: Albert Guardiola </a:t>
            </a:r>
            <a:r>
              <a:rPr lang="en-US" sz="1800" err="1">
                <a:solidFill>
                  <a:schemeClr val="tx2"/>
                </a:solidFill>
              </a:rPr>
              <a:t>Escrihuela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001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ALGUNS ESDEVENIMENTS COMUNS DEL DOM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CF916E-DDD6-31D0-5668-9B93F636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76" y="1370654"/>
            <a:ext cx="6942235" cy="52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736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GESTORS D’ESDEVENIMENTS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HANDLERS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4812A10B-103D-7670-9797-C9098CD6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26" y="1878854"/>
            <a:ext cx="7268589" cy="390580"/>
          </a:xfrm>
          <a:prstGeom prst="rect">
            <a:avLst/>
          </a:prstGeom>
        </p:spPr>
      </p:pic>
      <p:sp>
        <p:nvSpPr>
          <p:cNvPr id="118" name="Subtítulo 2">
            <a:extLst>
              <a:ext uri="{FF2B5EF4-FFF2-40B4-BE49-F238E27FC236}">
                <a16:creationId xmlns:a16="http://schemas.microsoft.com/office/drawing/2014/main" id="{92C9E356-EC8E-1F13-693B-C17644AAF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9993" y="1884302"/>
            <a:ext cx="2606375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rgbClr val="FFC000"/>
                </a:solidFill>
              </a:rPr>
              <a:t>Via atribut HTML</a:t>
            </a:r>
          </a:p>
        </p:txBody>
      </p:sp>
      <p:pic>
        <p:nvPicPr>
          <p:cNvPr id="121" name="Imagen 120">
            <a:extLst>
              <a:ext uri="{FF2B5EF4-FFF2-40B4-BE49-F238E27FC236}">
                <a16:creationId xmlns:a16="http://schemas.microsoft.com/office/drawing/2014/main" id="{2EBBABA1-7F85-348C-67C3-D0EBAEDAA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51" y="2583663"/>
            <a:ext cx="771632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03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GESTORS D’ESDEVENIMENTS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HANDLERS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8" name="Subtítulo 2">
            <a:extLst>
              <a:ext uri="{FF2B5EF4-FFF2-40B4-BE49-F238E27FC236}">
                <a16:creationId xmlns:a16="http://schemas.microsoft.com/office/drawing/2014/main" id="{92C9E356-EC8E-1F13-693B-C17644AAF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7176" y="1750813"/>
            <a:ext cx="366502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rgbClr val="FFC000"/>
                </a:solidFill>
              </a:rPr>
              <a:t>Via propietat de l’element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2FA3CA-3616-0EE9-D987-57880BA6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62" y="1542925"/>
            <a:ext cx="5430008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217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GESTORS D’ESDEVENIMENTS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HANDLERS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8" name="Subtítulo 2">
            <a:extLst>
              <a:ext uri="{FF2B5EF4-FFF2-40B4-BE49-F238E27FC236}">
                <a16:creationId xmlns:a16="http://schemas.microsoft.com/office/drawing/2014/main" id="{92C9E356-EC8E-1F13-693B-C17644AAF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3677" y="1037108"/>
            <a:ext cx="366502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rgbClr val="00B050"/>
                </a:solidFill>
              </a:rPr>
              <a:t>Via addEventListener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B114C0-B9D3-69A2-E6B7-20DE3C5B6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61" y="1694581"/>
            <a:ext cx="7318307" cy="46912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517602A4-977F-DD9E-CD94-521C45E78DAE}"/>
              </a:ext>
            </a:extLst>
          </p:cNvPr>
          <p:cNvSpPr txBox="1">
            <a:spLocks/>
          </p:cNvSpPr>
          <p:nvPr/>
        </p:nvSpPr>
        <p:spPr>
          <a:xfrm>
            <a:off x="8524699" y="1547837"/>
            <a:ext cx="3215737" cy="849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Aquesta és l’opció més generalista i, per tant, la que preferirem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C8E1FD9-B9D5-E4A9-656C-C93B5F34E8F9}"/>
              </a:ext>
            </a:extLst>
          </p:cNvPr>
          <p:cNvSpPr txBox="1">
            <a:spLocks/>
          </p:cNvSpPr>
          <p:nvPr/>
        </p:nvSpPr>
        <p:spPr>
          <a:xfrm>
            <a:off x="8326918" y="2815271"/>
            <a:ext cx="4205846" cy="1952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solidFill>
                  <a:schemeClr val="tx1"/>
                </a:solidFill>
              </a:rPr>
              <a:t>El paràmetre </a:t>
            </a:r>
            <a:r>
              <a:rPr lang="en-US" sz="1600" b="1" i="1">
                <a:solidFill>
                  <a:schemeClr val="tx1"/>
                </a:solidFill>
              </a:rPr>
              <a:t>options</a:t>
            </a:r>
            <a:r>
              <a:rPr lang="en-US" sz="1600" i="1">
                <a:solidFill>
                  <a:schemeClr val="tx1"/>
                </a:solidFill>
              </a:rPr>
              <a:t> g</a:t>
            </a:r>
            <a:r>
              <a:rPr lang="en-US" sz="1600">
                <a:solidFill>
                  <a:schemeClr val="tx1"/>
                </a:solidFill>
              </a:rPr>
              <a:t>estiona:</a:t>
            </a:r>
          </a:p>
          <a:p>
            <a:pPr algn="l"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</a:rPr>
              <a:t>-Repetitivitat</a:t>
            </a:r>
          </a:p>
          <a:p>
            <a:pPr algn="l"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</a:rPr>
              <a:t>-</a:t>
            </a:r>
            <a:r>
              <a:rPr lang="en-US" sz="1600" i="1">
                <a:solidFill>
                  <a:schemeClr val="tx1"/>
                </a:solidFill>
              </a:rPr>
              <a:t>Event bubbling</a:t>
            </a:r>
          </a:p>
          <a:p>
            <a:pPr algn="l">
              <a:lnSpc>
                <a:spcPct val="120000"/>
              </a:lnSpc>
            </a:pPr>
            <a:r>
              <a:rPr lang="en-US" sz="1600" i="1">
                <a:solidFill>
                  <a:schemeClr val="tx1"/>
                </a:solidFill>
              </a:rPr>
              <a:t>-</a:t>
            </a:r>
            <a:r>
              <a:rPr lang="en-US" sz="1600">
                <a:solidFill>
                  <a:schemeClr val="tx1"/>
                </a:solidFill>
              </a:rPr>
              <a:t>Accions per defecte del navegador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78989A4-7885-F4AB-34BA-D55D2072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886" y="5045421"/>
            <a:ext cx="6163235" cy="5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389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GESTORS D’ESDEVENIMENTS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HANDLERS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AF585BA3-A99E-C7B5-9E4A-3ECD730A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84" y="1711393"/>
            <a:ext cx="6592220" cy="97168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59F5B300-9A69-D829-5C13-BBD454A9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44" y="3304510"/>
            <a:ext cx="4953691" cy="2057687"/>
          </a:xfrm>
          <a:prstGeom prst="rect">
            <a:avLst/>
          </a:prstGeom>
        </p:spPr>
      </p:pic>
      <p:sp>
        <p:nvSpPr>
          <p:cNvPr id="47" name="Subtítulo 2">
            <a:extLst>
              <a:ext uri="{FF2B5EF4-FFF2-40B4-BE49-F238E27FC236}">
                <a16:creationId xmlns:a16="http://schemas.microsoft.com/office/drawing/2014/main" id="{754CF40E-39B8-88F6-6A7C-7B93E76D6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3079" y="1706689"/>
            <a:ext cx="1962192" cy="153507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6600" b="1">
                <a:solidFill>
                  <a:srgbClr val="FF0000"/>
                </a:solidFill>
              </a:rPr>
              <a:t>NO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78" name="Subtítulo 2">
            <a:extLst>
              <a:ext uri="{FF2B5EF4-FFF2-40B4-BE49-F238E27FC236}">
                <a16:creationId xmlns:a16="http://schemas.microsoft.com/office/drawing/2014/main" id="{2ABB6463-69D4-7279-A95B-559E2AEAA69F}"/>
              </a:ext>
            </a:extLst>
          </p:cNvPr>
          <p:cNvSpPr txBox="1">
            <a:spLocks/>
          </p:cNvSpPr>
          <p:nvPr/>
        </p:nvSpPr>
        <p:spPr>
          <a:xfrm>
            <a:off x="9369112" y="3861694"/>
            <a:ext cx="1962192" cy="1535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>
                <a:solidFill>
                  <a:srgbClr val="00B050"/>
                </a:solidFill>
              </a:rPr>
              <a:t>SÍ</a:t>
            </a:r>
            <a:endParaRPr lang="en-US" sz="36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37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GESTORS D’ESDEVENIMENTS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HANDLERS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40076C67-DDBD-9A1B-E234-7353B0CD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07" y="1812848"/>
            <a:ext cx="6677957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6857</TotalTime>
  <Words>4138</Words>
  <Application>Microsoft Office PowerPoint</Application>
  <PresentationFormat>Widescreen</PresentationFormat>
  <Paragraphs>978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9" baseType="lpstr">
      <vt:lpstr>Aptos</vt:lpstr>
      <vt:lpstr>Aptos Display</vt:lpstr>
      <vt:lpstr>Arial</vt:lpstr>
      <vt:lpstr>Consolas</vt:lpstr>
      <vt:lpstr>Roboto</vt:lpstr>
      <vt:lpstr>Office Theme</vt:lpstr>
      <vt:lpstr>Fonaments de  JavaScript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Objectes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Objectes predefinits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DOM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ARRAYS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U1-Introducció a les bases de dades i als SGDB</dc:title>
  <dc:creator>Albert Guardiola</dc:creator>
  <cp:lastModifiedBy>J Carlo</cp:lastModifiedBy>
  <cp:revision>271</cp:revision>
  <dcterms:created xsi:type="dcterms:W3CDTF">2021-07-22T08:21:48Z</dcterms:created>
  <dcterms:modified xsi:type="dcterms:W3CDTF">2024-11-25T22:26:14Z</dcterms:modified>
</cp:coreProperties>
</file>